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7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58.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59.xml" ContentType="application/vnd.openxmlformats-officedocument.presentationml.slide+xml"/>
  <Override PartName="/ppt/slides/slide49.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ink/ink1.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60" r:id="rId3"/>
    <p:sldId id="313" r:id="rId4"/>
    <p:sldId id="314" r:id="rId5"/>
    <p:sldId id="316" r:id="rId6"/>
    <p:sldId id="319" r:id="rId7"/>
    <p:sldId id="318" r:id="rId8"/>
    <p:sldId id="320" r:id="rId9"/>
    <p:sldId id="321" r:id="rId10"/>
    <p:sldId id="317" r:id="rId11"/>
    <p:sldId id="322" r:id="rId12"/>
    <p:sldId id="324" r:id="rId13"/>
    <p:sldId id="323" r:id="rId14"/>
    <p:sldId id="329" r:id="rId15"/>
    <p:sldId id="330" r:id="rId16"/>
    <p:sldId id="331" r:id="rId17"/>
    <p:sldId id="332" r:id="rId18"/>
    <p:sldId id="327" r:id="rId19"/>
    <p:sldId id="328" r:id="rId20"/>
    <p:sldId id="334" r:id="rId21"/>
    <p:sldId id="257" r:id="rId22"/>
    <p:sldId id="311" r:id="rId23"/>
    <p:sldId id="259" r:id="rId24"/>
    <p:sldId id="261" r:id="rId25"/>
    <p:sldId id="263" r:id="rId26"/>
    <p:sldId id="264" r:id="rId27"/>
    <p:sldId id="312" r:id="rId28"/>
    <p:sldId id="265" r:id="rId29"/>
    <p:sldId id="268" r:id="rId30"/>
    <p:sldId id="266" r:id="rId31"/>
    <p:sldId id="267" r:id="rId32"/>
    <p:sldId id="272" r:id="rId33"/>
    <p:sldId id="274" r:id="rId34"/>
    <p:sldId id="275" r:id="rId35"/>
    <p:sldId id="276" r:id="rId36"/>
    <p:sldId id="277" r:id="rId37"/>
    <p:sldId id="278" r:id="rId38"/>
    <p:sldId id="279" r:id="rId39"/>
    <p:sldId id="333" r:id="rId40"/>
    <p:sldId id="280" r:id="rId41"/>
    <p:sldId id="281" r:id="rId42"/>
    <p:sldId id="282" r:id="rId43"/>
    <p:sldId id="283" r:id="rId44"/>
    <p:sldId id="284" r:id="rId45"/>
    <p:sldId id="285" r:id="rId46"/>
    <p:sldId id="286" r:id="rId47"/>
    <p:sldId id="287" r:id="rId48"/>
    <p:sldId id="298" r:id="rId49"/>
    <p:sldId id="299" r:id="rId50"/>
    <p:sldId id="300" r:id="rId51"/>
    <p:sldId id="301" r:id="rId52"/>
    <p:sldId id="302"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0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E5C871-2435-42BC-A172-A3D3CA70BBD4}">
          <p14:sldIdLst>
            <p14:sldId id="256"/>
            <p14:sldId id="260"/>
            <p14:sldId id="313"/>
            <p14:sldId id="314"/>
            <p14:sldId id="316"/>
            <p14:sldId id="319"/>
            <p14:sldId id="318"/>
            <p14:sldId id="320"/>
            <p14:sldId id="321"/>
            <p14:sldId id="317"/>
            <p14:sldId id="322"/>
            <p14:sldId id="324"/>
            <p14:sldId id="323"/>
            <p14:sldId id="329"/>
            <p14:sldId id="330"/>
            <p14:sldId id="331"/>
            <p14:sldId id="332"/>
            <p14:sldId id="327"/>
            <p14:sldId id="328"/>
            <p14:sldId id="334"/>
            <p14:sldId id="257"/>
            <p14:sldId id="311"/>
            <p14:sldId id="259"/>
            <p14:sldId id="261"/>
            <p14:sldId id="263"/>
            <p14:sldId id="264"/>
            <p14:sldId id="312"/>
            <p14:sldId id="265"/>
            <p14:sldId id="268"/>
            <p14:sldId id="266"/>
            <p14:sldId id="267"/>
            <p14:sldId id="272"/>
            <p14:sldId id="274"/>
            <p14:sldId id="275"/>
            <p14:sldId id="276"/>
            <p14:sldId id="277"/>
            <p14:sldId id="278"/>
            <p14:sldId id="279"/>
            <p14:sldId id="333"/>
            <p14:sldId id="280"/>
            <p14:sldId id="281"/>
            <p14:sldId id="282"/>
            <p14:sldId id="283"/>
            <p14:sldId id="284"/>
            <p14:sldId id="285"/>
            <p14:sldId id="286"/>
            <p14:sldId id="287"/>
            <p14:sldId id="298"/>
            <p14:sldId id="299"/>
            <p14:sldId id="300"/>
            <p14:sldId id="301"/>
            <p14:sldId id="302"/>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a:srgbClr val="008080"/>
    <a:srgbClr val="009999"/>
    <a:srgbClr val="FF66CC"/>
    <a:srgbClr val="3399FF"/>
    <a:srgbClr val="67E222"/>
    <a:srgbClr val="673BB7"/>
    <a:srgbClr val="CC3300"/>
    <a:srgbClr val="065C5A"/>
    <a:srgbClr val="B1D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12-20T11:16:26.348"/>
    </inkml:context>
    <inkml:brush xml:id="br0">
      <inkml:brushProperty name="width" value="0.05292" units="cm"/>
      <inkml:brushProperty name="height" value="0.05292" units="cm"/>
      <inkml:brushProperty name="color" value="#FF0000"/>
    </inkml:brush>
  </inkml:definitions>
  <inkml:trace contextRef="#ctx0" brushRef="#br0">25623 7987 0,'25'0'250,"0"-25"-235,0 0 32,-25 1 0,24-1-47,-24 0 16,25 25-1,-25-25 1,0 0-16,0 1 16,25-1-16,0 0 31,0 25 500,-25 50-515,0 24-16,0 0 15,0 1 1,0-25-16,0 24 16,0 0-16,0-24 15,0 0-15,0-1 16,0 1-16,0-25 16,0 24-16,0-24 15,0 0 16,0 0-15</inkml:trace>
  <inkml:trace contextRef="#ctx0" brushRef="#br0" timeOffset="761.49">25648 8607 0,'25'0'125,"0"0"-125,24 0 16,-24 0-16,49 0 15,-49 0-15,25 0 16,-25 0-16,0 0 16,-1 0-1,26 0 1,-25 0-1,24 0 1</inkml:trace>
  <inkml:trace contextRef="#ctx0" brushRef="#br0" timeOffset="2631.92">26541 7789 0,'-25'0'16,"0"0"-1,-24 0 1,24 0 15,0 0 16,0 0 125,1 0-125,24 49-31,0-24-1,0 0 1,0 0-1,0-1-15,0 1 16,0 0-16,49 0 16,-49 25-1,25-26 1,0 1 0,0 0 15,-1-25-16,1 0 1,0 0 0,-25 25-16,50-25 15,-26 0 1,1 0-16,0 0 31,25 0-15,-26 0 15,1 0-15,0 0 109,-25-25-110,0-25-15,-50 1 32,1-1-17,24 25 16,0 0 32,0 1-32,1 24 0,-1 0-15,-25 0 0,25 0-1,1 0 1,-1 0 0,0 0 30,-25 0-30,1-25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70545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321429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24268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64908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839601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2039437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659290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803485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32551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67849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50908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1083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100D72-F8C1-4F97-AEE5-8FDD8441AB8D}" type="datetimeFigureOut">
              <a:rPr lang="en-IN" smtClean="0"/>
              <a:t>01-04-2022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07158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07781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939617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2162045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709917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B100D72-F8C1-4F97-AEE5-8FDD8441AB8D}" type="datetimeFigureOut">
              <a:rPr lang="en-IN" smtClean="0"/>
              <a:t>01-04-2022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9F4DABA-7B2F-4B95-A0E6-545ADD00F547}" type="slidenum">
              <a:rPr lang="en-IN" smtClean="0"/>
              <a:t>‹#›</a:t>
            </a:fld>
            <a:endParaRPr lang="en-IN"/>
          </a:p>
        </p:txBody>
      </p:sp>
    </p:spTree>
    <p:extLst>
      <p:ext uri="{BB962C8B-B14F-4D97-AF65-F5344CB8AC3E}">
        <p14:creationId xmlns:p14="http://schemas.microsoft.com/office/powerpoint/2010/main" val="429007703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0.wdp"/><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customXml" Target="../ink/ink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1CD69-95F3-40FC-9A01-3CDD91C7B391}"/>
              </a:ext>
            </a:extLst>
          </p:cNvPr>
          <p:cNvSpPr>
            <a:spLocks noGrp="1"/>
          </p:cNvSpPr>
          <p:nvPr>
            <p:ph type="ctrTitle"/>
          </p:nvPr>
        </p:nvSpPr>
        <p:spPr>
          <a:xfrm>
            <a:off x="1470991" y="1447801"/>
            <a:ext cx="8509622" cy="1981199"/>
          </a:xfrm>
        </p:spPr>
        <p:txBody>
          <a:bodyPr/>
          <a:lstStyle/>
          <a:p>
            <a:pPr algn="ctr"/>
            <a:r>
              <a:rPr lang="en-IN" b="1" dirty="0" smtClean="0">
                <a:solidFill>
                  <a:srgbClr val="FFFF00"/>
                </a:solidFill>
                <a:latin typeface="Agency FB" panose="020B0503020202020204" pitchFamily="34" charset="0"/>
              </a:rPr>
              <a:t>Applied Machine Learning</a:t>
            </a:r>
            <a:r>
              <a:rPr lang="en-IN" b="1" dirty="0">
                <a:solidFill>
                  <a:srgbClr val="FFFF00"/>
                </a:solidFill>
                <a:latin typeface="Agency FB" panose="020B0503020202020204" pitchFamily="34" charset="0"/>
              </a:rPr>
              <a:t/>
            </a:r>
            <a:br>
              <a:rPr lang="en-IN" b="1" dirty="0">
                <a:solidFill>
                  <a:srgbClr val="FFFF00"/>
                </a:solidFill>
                <a:latin typeface="Agency FB" panose="020B0503020202020204" pitchFamily="34" charset="0"/>
              </a:rPr>
            </a:br>
            <a:r>
              <a:rPr lang="en-IN" sz="4800" b="1" dirty="0" smtClean="0">
                <a:solidFill>
                  <a:srgbClr val="FFFF00"/>
                </a:solidFill>
                <a:latin typeface="Agency FB" panose="020B0503020202020204" pitchFamily="34" charset="0"/>
              </a:rPr>
              <a:t>Unit </a:t>
            </a:r>
            <a:r>
              <a:rPr lang="en-IN" sz="4800" b="1" dirty="0" smtClean="0">
                <a:solidFill>
                  <a:srgbClr val="FFFF00"/>
                </a:solidFill>
                <a:latin typeface="Agency FB" panose="020B0503020202020204" pitchFamily="34" charset="0"/>
              </a:rPr>
              <a:t>2 –Part 1</a:t>
            </a:r>
            <a:endParaRPr lang="en-IN" b="1" dirty="0">
              <a:solidFill>
                <a:srgbClr val="FFFF00"/>
              </a:solidFill>
              <a:latin typeface="Agency FB" panose="020B0503020202020204" pitchFamily="34" charset="0"/>
            </a:endParaRPr>
          </a:p>
        </p:txBody>
      </p:sp>
      <p:sp>
        <p:nvSpPr>
          <p:cNvPr id="3" name="Subtitle 2">
            <a:extLst>
              <a:ext uri="{FF2B5EF4-FFF2-40B4-BE49-F238E27FC236}">
                <a16:creationId xmlns:a16="http://schemas.microsoft.com/office/drawing/2014/main" xmlns="" id="{DA8866E2-F044-4926-8622-E1B60933A15F}"/>
              </a:ext>
            </a:extLst>
          </p:cNvPr>
          <p:cNvSpPr>
            <a:spLocks noGrp="1"/>
          </p:cNvSpPr>
          <p:nvPr>
            <p:ph type="subTitle" idx="1"/>
          </p:nvPr>
        </p:nvSpPr>
        <p:spPr>
          <a:xfrm>
            <a:off x="6306671" y="5194851"/>
            <a:ext cx="5363594" cy="1152161"/>
          </a:xfrm>
        </p:spPr>
        <p:txBody>
          <a:bodyPr>
            <a:normAutofit lnSpcReduction="10000"/>
          </a:bodyPr>
          <a:lstStyle/>
          <a:p>
            <a:pPr>
              <a:spcBef>
                <a:spcPct val="0"/>
              </a:spcBef>
            </a:pPr>
            <a:endParaRPr lang="en-IN" sz="1800" dirty="0">
              <a:latin typeface="Agency FB" panose="020B0503020202020204" pitchFamily="34" charset="0"/>
              <a:ea typeface="+mj-ea"/>
              <a:cs typeface="+mj-cs"/>
            </a:endParaRPr>
          </a:p>
          <a:p>
            <a:r>
              <a:rPr lang="en-IN" sz="4500" b="1" dirty="0" smtClean="0">
                <a:solidFill>
                  <a:srgbClr val="FFFF00"/>
                </a:solidFill>
                <a:latin typeface="Agency FB" panose="020B0503020202020204" pitchFamily="34" charset="0"/>
              </a:rPr>
              <a:t>Faculty</a:t>
            </a:r>
            <a:r>
              <a:rPr lang="en-IN" sz="4500" b="1" dirty="0">
                <a:solidFill>
                  <a:srgbClr val="FFFF00"/>
                </a:solidFill>
                <a:latin typeface="Agency FB" panose="020B0503020202020204" pitchFamily="34" charset="0"/>
              </a:rPr>
              <a:t>: </a:t>
            </a:r>
            <a:r>
              <a:rPr lang="en-IN" sz="4500" b="1" dirty="0" smtClean="0">
                <a:solidFill>
                  <a:srgbClr val="FFFF00"/>
                </a:solidFill>
                <a:latin typeface="Agency FB" panose="020B0503020202020204" pitchFamily="34" charset="0"/>
              </a:rPr>
              <a:t>D</a:t>
            </a:r>
            <a:r>
              <a:rPr lang="en-IN" sz="4500" b="1" cap="none" dirty="0" smtClean="0">
                <a:solidFill>
                  <a:srgbClr val="FFFF00"/>
                </a:solidFill>
                <a:latin typeface="Agency FB" panose="020B0503020202020204" pitchFamily="34" charset="0"/>
              </a:rPr>
              <a:t>r</a:t>
            </a:r>
            <a:r>
              <a:rPr lang="en-IN" sz="4500" b="1" dirty="0" smtClean="0">
                <a:solidFill>
                  <a:srgbClr val="FFFF00"/>
                </a:solidFill>
                <a:latin typeface="Agency FB" panose="020B0503020202020204" pitchFamily="34" charset="0"/>
              </a:rPr>
              <a:t>. </a:t>
            </a:r>
            <a:r>
              <a:rPr lang="en-IN" sz="4500" b="1" dirty="0" err="1" smtClean="0">
                <a:solidFill>
                  <a:srgbClr val="FFFF00"/>
                </a:solidFill>
                <a:latin typeface="Agency FB" panose="020B0503020202020204" pitchFamily="34" charset="0"/>
              </a:rPr>
              <a:t>simi</a:t>
            </a:r>
            <a:r>
              <a:rPr lang="en-IN" sz="4500" b="1" dirty="0" smtClean="0">
                <a:solidFill>
                  <a:srgbClr val="FFFF00"/>
                </a:solidFill>
                <a:latin typeface="Agency FB" panose="020B0503020202020204" pitchFamily="34" charset="0"/>
              </a:rPr>
              <a:t> </a:t>
            </a:r>
            <a:r>
              <a:rPr lang="en-IN" sz="4500" b="1" dirty="0" err="1">
                <a:solidFill>
                  <a:srgbClr val="FFFF00"/>
                </a:solidFill>
                <a:latin typeface="Agency FB" panose="020B0503020202020204" pitchFamily="34" charset="0"/>
              </a:rPr>
              <a:t>v.r.</a:t>
            </a:r>
            <a:endParaRPr lang="en-IN" sz="4500" b="1" dirty="0">
              <a:solidFill>
                <a:srgbClr val="FFFF00"/>
              </a:solidFill>
              <a:latin typeface="Agency FB" panose="020B0503020202020204" pitchFamily="34" charset="0"/>
              <a:ea typeface="+mj-ea"/>
              <a:cs typeface="+mj-cs"/>
            </a:endParaRPr>
          </a:p>
        </p:txBody>
      </p:sp>
    </p:spTree>
    <p:extLst>
      <p:ext uri="{BB962C8B-B14F-4D97-AF65-F5344CB8AC3E}">
        <p14:creationId xmlns:p14="http://schemas.microsoft.com/office/powerpoint/2010/main" val="1283628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971" t="11354" r="18052" b="10569"/>
          <a:stretch/>
        </p:blipFill>
        <p:spPr>
          <a:xfrm>
            <a:off x="2097742" y="228601"/>
            <a:ext cx="7678271" cy="5351930"/>
          </a:xfrm>
          <a:prstGeom prst="rect">
            <a:avLst/>
          </a:prstGeom>
        </p:spPr>
      </p:pic>
      <p:sp>
        <p:nvSpPr>
          <p:cNvPr id="5" name="Rectangle 4"/>
          <p:cNvSpPr/>
          <p:nvPr/>
        </p:nvSpPr>
        <p:spPr>
          <a:xfrm>
            <a:off x="497541" y="5858452"/>
            <a:ext cx="11295530" cy="369332"/>
          </a:xfrm>
          <a:prstGeom prst="rect">
            <a:avLst/>
          </a:prstGeom>
        </p:spPr>
        <p:txBody>
          <a:bodyPr wrap="square">
            <a:spAutoFit/>
          </a:bodyPr>
          <a:lstStyle/>
          <a:p>
            <a:r>
              <a:rPr lang="en-IN" b="1" dirty="0">
                <a:latin typeface="LucidaBright"/>
              </a:rPr>
              <a:t>Example of a hypothesis class. The class of family car is a </a:t>
            </a:r>
            <a:r>
              <a:rPr lang="en-IN" b="1" dirty="0" smtClean="0">
                <a:latin typeface="LucidaBright"/>
              </a:rPr>
              <a:t>rectangle in </a:t>
            </a:r>
            <a:r>
              <a:rPr lang="en-IN" b="1" dirty="0">
                <a:latin typeface="LucidaBright"/>
              </a:rPr>
              <a:t>the price-engine power space.</a:t>
            </a:r>
            <a:endParaRPr lang="en-IN" b="1" dirty="0"/>
          </a:p>
        </p:txBody>
      </p:sp>
    </p:spTree>
    <p:extLst>
      <p:ext uri="{BB962C8B-B14F-4D97-AF65-F5344CB8AC3E}">
        <p14:creationId xmlns:p14="http://schemas.microsoft.com/office/powerpoint/2010/main" val="400853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53106" y="86945"/>
            <a:ext cx="5878532" cy="646331"/>
          </a:xfrm>
          <a:prstGeom prst="rect">
            <a:avLst/>
          </a:prstGeom>
        </p:spPr>
        <p:txBody>
          <a:bodyPr wrap="none">
            <a:spAutoFit/>
          </a:bodyPr>
          <a:lstStyle/>
          <a:p>
            <a:r>
              <a:rPr lang="en-IN" sz="3600" b="1" dirty="0">
                <a:latin typeface="LucidaBright-Demi"/>
              </a:rPr>
              <a:t>Learning Multiple Classes</a:t>
            </a:r>
            <a:endParaRPr lang="en-IN" sz="3600" dirty="0"/>
          </a:p>
        </p:txBody>
      </p:sp>
      <p:pic>
        <p:nvPicPr>
          <p:cNvPr id="8" name="Picture 7"/>
          <p:cNvPicPr>
            <a:picLocks noChangeAspect="1"/>
          </p:cNvPicPr>
          <p:nvPr/>
        </p:nvPicPr>
        <p:blipFill rotWithShape="1">
          <a:blip r:embed="rId2">
            <a:duotone>
              <a:prstClr val="black"/>
              <a:srgbClr val="008080">
                <a:tint val="45000"/>
                <a:satMod val="400000"/>
              </a:srgbClr>
            </a:duotone>
          </a:blip>
          <a:srcRect t="2036" b="3304"/>
          <a:stretch/>
        </p:blipFill>
        <p:spPr>
          <a:xfrm>
            <a:off x="1963271" y="1129553"/>
            <a:ext cx="7938391" cy="5472953"/>
          </a:xfrm>
          <a:prstGeom prst="rect">
            <a:avLst/>
          </a:prstGeom>
        </p:spPr>
      </p:pic>
    </p:spTree>
    <p:extLst>
      <p:ext uri="{BB962C8B-B14F-4D97-AF65-F5344CB8AC3E}">
        <p14:creationId xmlns:p14="http://schemas.microsoft.com/office/powerpoint/2010/main" val="378164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rgbClr val="008080">
                <a:tint val="45000"/>
                <a:satMod val="400000"/>
              </a:srgbClr>
            </a:duotone>
          </a:blip>
          <a:srcRect l="23272" t="31167" r="17610" b="47253"/>
          <a:stretch/>
        </p:blipFill>
        <p:spPr>
          <a:xfrm>
            <a:off x="464782" y="2272552"/>
            <a:ext cx="11204575" cy="2299447"/>
          </a:xfrm>
          <a:prstGeom prst="rect">
            <a:avLst/>
          </a:prstGeom>
        </p:spPr>
      </p:pic>
    </p:spTree>
    <p:extLst>
      <p:ext uri="{BB962C8B-B14F-4D97-AF65-F5344CB8AC3E}">
        <p14:creationId xmlns:p14="http://schemas.microsoft.com/office/powerpoint/2010/main" val="348381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rgbClr val="008080">
                <a:tint val="45000"/>
                <a:satMod val="400000"/>
              </a:srgbClr>
            </a:duotone>
          </a:blip>
          <a:srcRect l="30221" t="18023" r="24117" b="17827"/>
          <a:stretch/>
        </p:blipFill>
        <p:spPr>
          <a:xfrm>
            <a:off x="459636" y="484094"/>
            <a:ext cx="6986954" cy="5518683"/>
          </a:xfrm>
          <a:prstGeom prst="rect">
            <a:avLst/>
          </a:prstGeom>
        </p:spPr>
      </p:pic>
      <p:sp>
        <p:nvSpPr>
          <p:cNvPr id="5" name="Rectangle 4"/>
          <p:cNvSpPr/>
          <p:nvPr/>
        </p:nvSpPr>
        <p:spPr>
          <a:xfrm>
            <a:off x="7624482" y="2480575"/>
            <a:ext cx="4410636" cy="2308324"/>
          </a:xfrm>
          <a:prstGeom prst="rect">
            <a:avLst/>
          </a:prstGeom>
        </p:spPr>
        <p:txBody>
          <a:bodyPr wrap="square">
            <a:spAutoFit/>
          </a:bodyPr>
          <a:lstStyle/>
          <a:p>
            <a:r>
              <a:rPr lang="en-IN" dirty="0">
                <a:latin typeface="LucidaBright"/>
              </a:rPr>
              <a:t>There are three classes: family car, sports car, and luxury sedan.</a:t>
            </a:r>
          </a:p>
          <a:p>
            <a:r>
              <a:rPr lang="en-IN" dirty="0">
                <a:latin typeface="LucidaBright"/>
              </a:rPr>
              <a:t>There are three hypotheses induced, each one covering the instances of one</a:t>
            </a:r>
          </a:p>
          <a:p>
            <a:r>
              <a:rPr lang="en-IN" dirty="0">
                <a:latin typeface="LucidaBright"/>
              </a:rPr>
              <a:t>class and leaving outside the instances of the other two classes. ‘?’ are reject</a:t>
            </a:r>
          </a:p>
          <a:p>
            <a:r>
              <a:rPr lang="en-IN" dirty="0">
                <a:latin typeface="LucidaBright"/>
              </a:rPr>
              <a:t>regions where no, or more than one, class is chosen.</a:t>
            </a:r>
            <a:endParaRPr lang="en-IN" dirty="0"/>
          </a:p>
        </p:txBody>
      </p:sp>
    </p:spTree>
    <p:extLst>
      <p:ext uri="{BB962C8B-B14F-4D97-AF65-F5344CB8AC3E}">
        <p14:creationId xmlns:p14="http://schemas.microsoft.com/office/powerpoint/2010/main" val="419143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0EB024-4DAF-4B9F-889F-A6A2E23FBBEE}"/>
              </a:ext>
            </a:extLst>
          </p:cNvPr>
          <p:cNvSpPr>
            <a:spLocks noGrp="1"/>
          </p:cNvSpPr>
          <p:nvPr>
            <p:ph type="title"/>
          </p:nvPr>
        </p:nvSpPr>
        <p:spPr>
          <a:xfrm>
            <a:off x="1643270" y="101536"/>
            <a:ext cx="8288295" cy="700221"/>
          </a:xfrm>
        </p:spPr>
        <p:txBody>
          <a:bodyPr/>
          <a:lstStyle/>
          <a:p>
            <a:pPr algn="ctr"/>
            <a:r>
              <a:rPr lang="en-IN" b="1" dirty="0">
                <a:solidFill>
                  <a:srgbClr val="FFC000"/>
                </a:solidFill>
                <a:latin typeface="Times New Roman" panose="02020603050405020304" pitchFamily="18" charset="0"/>
                <a:cs typeface="Times New Roman" panose="02020603050405020304" pitchFamily="18" charset="0"/>
              </a:rPr>
              <a:t>Classification</a:t>
            </a:r>
          </a:p>
        </p:txBody>
      </p:sp>
      <p:sp>
        <p:nvSpPr>
          <p:cNvPr id="3" name="Content Placeholder 2">
            <a:extLst>
              <a:ext uri="{FF2B5EF4-FFF2-40B4-BE49-F238E27FC236}">
                <a16:creationId xmlns:a16="http://schemas.microsoft.com/office/drawing/2014/main" xmlns="" id="{D9CBE0D7-FB27-47A4-93F0-DCA5EF549EE6}"/>
              </a:ext>
            </a:extLst>
          </p:cNvPr>
          <p:cNvSpPr>
            <a:spLocks noGrp="1"/>
          </p:cNvSpPr>
          <p:nvPr>
            <p:ph idx="1"/>
          </p:nvPr>
        </p:nvSpPr>
        <p:spPr>
          <a:xfrm>
            <a:off x="159026" y="801758"/>
            <a:ext cx="11569148" cy="1292086"/>
          </a:xfrm>
        </p:spPr>
        <p:txBody>
          <a:bodyPr>
            <a:normAutofit/>
          </a:bodyPr>
          <a:lstStyle/>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Data classification is a two-step process</a:t>
            </a:r>
          </a:p>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 1. Consisting of a </a:t>
            </a:r>
            <a:r>
              <a:rPr lang="en-IN" sz="1900" b="1" i="1" u="none" strike="noStrike" baseline="0" dirty="0">
                <a:solidFill>
                  <a:srgbClr val="FFFF00"/>
                </a:solidFill>
                <a:latin typeface="Times New Roman" panose="02020603050405020304" pitchFamily="18" charset="0"/>
                <a:cs typeface="Times New Roman" panose="02020603050405020304" pitchFamily="18" charset="0"/>
              </a:rPr>
              <a:t>learning step </a:t>
            </a:r>
            <a:r>
              <a:rPr lang="en-IN" sz="1900" b="1" i="0" u="none" strike="noStrike" baseline="0" dirty="0">
                <a:solidFill>
                  <a:srgbClr val="00B0F0"/>
                </a:solidFill>
                <a:latin typeface="Times New Roman" panose="02020603050405020304" pitchFamily="18" charset="0"/>
                <a:cs typeface="Times New Roman" panose="02020603050405020304" pitchFamily="18" charset="0"/>
              </a:rPr>
              <a:t>(where a classification model is constructed) </a:t>
            </a:r>
          </a:p>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2.  A </a:t>
            </a:r>
            <a:r>
              <a:rPr lang="en-IN" sz="1900" b="1" i="1" u="none" strike="noStrike" baseline="0" dirty="0">
                <a:solidFill>
                  <a:srgbClr val="FFFF00"/>
                </a:solidFill>
                <a:latin typeface="Times New Roman" panose="02020603050405020304" pitchFamily="18" charset="0"/>
                <a:cs typeface="Times New Roman" panose="02020603050405020304" pitchFamily="18" charset="0"/>
              </a:rPr>
              <a:t>classification step </a:t>
            </a:r>
            <a:r>
              <a:rPr lang="en-IN" sz="1900" b="1" i="0" u="none" strike="noStrike" baseline="0" dirty="0">
                <a:solidFill>
                  <a:srgbClr val="00B0F0"/>
                </a:solidFill>
                <a:latin typeface="Times New Roman" panose="02020603050405020304" pitchFamily="18" charset="0"/>
                <a:cs typeface="Times New Roman" panose="02020603050405020304" pitchFamily="18" charset="0"/>
              </a:rPr>
              <a:t>(where the model is used to predict class labels for given data). </a:t>
            </a:r>
            <a:endParaRPr lang="en-IN" dirty="0">
              <a:solidFill>
                <a:srgbClr val="00B0F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C259F02D-5DBB-4C0F-A8D1-5F69955E9300}"/>
              </a:ext>
            </a:extLst>
          </p:cNvPr>
          <p:cNvSpPr txBox="1"/>
          <p:nvPr/>
        </p:nvSpPr>
        <p:spPr>
          <a:xfrm>
            <a:off x="8388625" y="2516812"/>
            <a:ext cx="3604590" cy="2369880"/>
          </a:xfrm>
          <a:prstGeom prst="rect">
            <a:avLst/>
          </a:prstGeom>
          <a:noFill/>
        </p:spPr>
        <p:txBody>
          <a:bodyPr wrap="square">
            <a:spAutoFit/>
          </a:bodyPr>
          <a:lstStyle/>
          <a:p>
            <a:pPr algn="just"/>
            <a:r>
              <a:rPr lang="en-IN" sz="2800" b="1" i="1" u="none" strike="noStrike" baseline="0" dirty="0">
                <a:solidFill>
                  <a:srgbClr val="FFFF00"/>
                </a:solidFill>
                <a:latin typeface="Times New Roman" panose="02020603050405020304" pitchFamily="18" charset="0"/>
                <a:cs typeface="Times New Roman" panose="02020603050405020304" pitchFamily="18" charset="0"/>
              </a:rPr>
              <a:t>Learning</a:t>
            </a:r>
            <a:r>
              <a:rPr lang="en-IN" sz="2800" b="1" i="0" u="none" strike="noStrike" baseline="0" dirty="0">
                <a:solidFill>
                  <a:srgbClr val="FFFF00"/>
                </a:solidFill>
                <a:latin typeface="Times New Roman" panose="02020603050405020304" pitchFamily="18" charset="0"/>
                <a:cs typeface="Times New Roman" panose="02020603050405020304" pitchFamily="18" charset="0"/>
              </a:rPr>
              <a:t>: </a:t>
            </a:r>
            <a:r>
              <a:rPr lang="en-IN" sz="2000" b="0" i="0" u="none" strike="noStrike" baseline="0" dirty="0">
                <a:solidFill>
                  <a:srgbClr val="FFC000"/>
                </a:solidFill>
                <a:latin typeface="Times New Roman" panose="02020603050405020304" pitchFamily="18" charset="0"/>
                <a:cs typeface="Times New Roman" panose="02020603050405020304" pitchFamily="18" charset="0"/>
              </a:rPr>
              <a:t>Training data are analyzed by a classification algorithm. Here, the class label attribute is </a:t>
            </a:r>
            <a:r>
              <a:rPr lang="en-IN" sz="2000" b="0" i="1" u="none" strike="noStrike" baseline="0" dirty="0">
                <a:solidFill>
                  <a:srgbClr val="FFC000"/>
                </a:solidFill>
                <a:latin typeface="Times New Roman" panose="02020603050405020304" pitchFamily="18" charset="0"/>
                <a:cs typeface="Times New Roman" panose="02020603050405020304" pitchFamily="18" charset="0"/>
              </a:rPr>
              <a:t>loan decision</a:t>
            </a:r>
            <a:r>
              <a:rPr lang="en-IN" sz="2000" b="0" i="0" u="none" strike="noStrike" baseline="0" dirty="0">
                <a:solidFill>
                  <a:srgbClr val="FFC000"/>
                </a:solidFill>
                <a:latin typeface="Times New Roman" panose="02020603050405020304" pitchFamily="18" charset="0"/>
                <a:cs typeface="Times New Roman" panose="02020603050405020304" pitchFamily="18" charset="0"/>
              </a:rPr>
              <a:t>, and the learned model or classifier is represented in the form of classification rules.</a:t>
            </a:r>
            <a:endParaRPr lang="en-IN" sz="2000" dirty="0">
              <a:solidFill>
                <a:srgbClr val="FFC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ED0AE2C4-795C-4AAD-9CB0-0055BE4C83C5}"/>
              </a:ext>
            </a:extLst>
          </p:cNvPr>
          <p:cNvPicPr>
            <a:picLocks noChangeAspect="1"/>
          </p:cNvPicPr>
          <p:nvPr/>
        </p:nvPicPr>
        <p:blipFill>
          <a:blip r:embed="rId2"/>
          <a:stretch>
            <a:fillRect/>
          </a:stretch>
        </p:blipFill>
        <p:spPr>
          <a:xfrm>
            <a:off x="673942" y="2143540"/>
            <a:ext cx="7584081" cy="4170025"/>
          </a:xfrm>
          <a:prstGeom prst="rect">
            <a:avLst/>
          </a:prstGeom>
        </p:spPr>
      </p:pic>
    </p:spTree>
    <p:extLst>
      <p:ext uri="{BB962C8B-B14F-4D97-AF65-F5344CB8AC3E}">
        <p14:creationId xmlns:p14="http://schemas.microsoft.com/office/powerpoint/2010/main" val="342539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50B39ADD-2056-42DE-AB3B-362BF2B513C3}"/>
              </a:ext>
            </a:extLst>
          </p:cNvPr>
          <p:cNvPicPr>
            <a:picLocks noGrp="1" noChangeAspect="1"/>
          </p:cNvPicPr>
          <p:nvPr>
            <p:ph idx="1"/>
          </p:nvPr>
        </p:nvPicPr>
        <p:blipFill>
          <a:blip r:embed="rId2"/>
          <a:stretch>
            <a:fillRect/>
          </a:stretch>
        </p:blipFill>
        <p:spPr>
          <a:xfrm>
            <a:off x="450575" y="314373"/>
            <a:ext cx="7434470" cy="4027226"/>
          </a:xfrm>
          <a:prstGeom prst="rect">
            <a:avLst/>
          </a:prstGeom>
        </p:spPr>
      </p:pic>
      <p:sp>
        <p:nvSpPr>
          <p:cNvPr id="10" name="TextBox 9">
            <a:extLst>
              <a:ext uri="{FF2B5EF4-FFF2-40B4-BE49-F238E27FC236}">
                <a16:creationId xmlns:a16="http://schemas.microsoft.com/office/drawing/2014/main" xmlns="" id="{5722D90A-CEE2-42F7-900F-A563C17EDBF3}"/>
              </a:ext>
            </a:extLst>
          </p:cNvPr>
          <p:cNvSpPr txBox="1"/>
          <p:nvPr/>
        </p:nvSpPr>
        <p:spPr>
          <a:xfrm>
            <a:off x="8415131" y="866047"/>
            <a:ext cx="3048000" cy="2923877"/>
          </a:xfrm>
          <a:prstGeom prst="rect">
            <a:avLst/>
          </a:prstGeom>
          <a:noFill/>
        </p:spPr>
        <p:txBody>
          <a:bodyPr wrap="square">
            <a:spAutoFit/>
          </a:bodyPr>
          <a:lstStyle/>
          <a:p>
            <a:pPr algn="just"/>
            <a:r>
              <a:rPr lang="en-IN" sz="2400" b="1" i="1" u="none" strike="noStrike" baseline="0" dirty="0">
                <a:solidFill>
                  <a:srgbClr val="C00000"/>
                </a:solidFill>
                <a:latin typeface="Times New Roman" panose="02020603050405020304" pitchFamily="18" charset="0"/>
                <a:cs typeface="Times New Roman" panose="02020603050405020304" pitchFamily="18" charset="0"/>
              </a:rPr>
              <a:t>Classification</a:t>
            </a:r>
            <a:r>
              <a:rPr lang="en-IN" sz="2400" b="1" i="0" u="none" strike="noStrike" baseline="0" dirty="0">
                <a:solidFill>
                  <a:srgbClr val="C00000"/>
                </a:solidFill>
                <a:latin typeface="Times New Roman" panose="02020603050405020304" pitchFamily="18" charset="0"/>
                <a:cs typeface="Times New Roman" panose="02020603050405020304" pitchFamily="18" charset="0"/>
              </a:rPr>
              <a:t>:</a:t>
            </a:r>
            <a:r>
              <a:rPr lang="en-IN" sz="2000" b="1" i="0" u="none" strike="noStrike" baseline="0" dirty="0">
                <a:solidFill>
                  <a:srgbClr val="FFC000"/>
                </a:solidFill>
                <a:latin typeface="Times New Roman" panose="02020603050405020304" pitchFamily="18" charset="0"/>
                <a:cs typeface="Times New Roman" panose="02020603050405020304" pitchFamily="18" charset="0"/>
              </a:rPr>
              <a:t> </a:t>
            </a:r>
          </a:p>
          <a:p>
            <a:pPr algn="just"/>
            <a:r>
              <a:rPr lang="en-IN" sz="2000" b="1" i="0" u="none" strike="noStrike" baseline="0" dirty="0">
                <a:solidFill>
                  <a:srgbClr val="3399FF"/>
                </a:solidFill>
                <a:latin typeface="Times New Roman" panose="02020603050405020304" pitchFamily="18" charset="0"/>
                <a:cs typeface="Times New Roman" panose="02020603050405020304" pitchFamily="18" charset="0"/>
              </a:rPr>
              <a:t>Test data are used to estimate the accuracy of the classification rules. If the accuracy is considered acceptable, the rules can be applied to the classification of new data tuples.</a:t>
            </a:r>
            <a:endParaRPr lang="en-IN" sz="2000" b="1" dirty="0">
              <a:solidFill>
                <a:srgbClr val="3399F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53D1BB32-19FB-4F33-9214-183BAC9923F1}"/>
              </a:ext>
            </a:extLst>
          </p:cNvPr>
          <p:cNvSpPr txBox="1"/>
          <p:nvPr/>
        </p:nvSpPr>
        <p:spPr>
          <a:xfrm>
            <a:off x="450575" y="4450976"/>
            <a:ext cx="11476382" cy="1938992"/>
          </a:xfrm>
          <a:prstGeom prst="rect">
            <a:avLst/>
          </a:prstGeom>
          <a:noFill/>
        </p:spPr>
        <p:txBody>
          <a:bodyPr wrap="square">
            <a:spAutoFit/>
          </a:bodyPr>
          <a:lstStyle/>
          <a:p>
            <a:pPr algn="l"/>
            <a:r>
              <a:rPr lang="en-IN" sz="2400" b="1" i="0" u="none" strike="noStrike" baseline="0" dirty="0">
                <a:solidFill>
                  <a:srgbClr val="C00000"/>
                </a:solidFill>
                <a:latin typeface="Times New Roman" panose="02020603050405020304" pitchFamily="18" charset="0"/>
                <a:cs typeface="Times New Roman" panose="02020603050405020304" pitchFamily="18" charset="0"/>
              </a:rPr>
              <a:t>Decision tree induction </a:t>
            </a:r>
            <a:r>
              <a:rPr lang="en-IN" sz="2400" b="0" i="0" u="none" strike="noStrike" baseline="0" dirty="0">
                <a:solidFill>
                  <a:srgbClr val="C00000"/>
                </a:solidFill>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learning of decision trees from class-</a:t>
            </a:r>
            <a:r>
              <a:rPr lang="en-IN" sz="2400" b="0" i="0" u="none" strike="noStrike" baseline="0" dirty="0" err="1">
                <a:solidFill>
                  <a:srgbClr val="FFFF00"/>
                </a:solidFill>
                <a:latin typeface="Times New Roman" panose="02020603050405020304" pitchFamily="18" charset="0"/>
                <a:cs typeface="Times New Roman" panose="02020603050405020304" pitchFamily="18" charset="0"/>
              </a:rPr>
              <a:t>labeled</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 training tuples.</a:t>
            </a:r>
            <a:endParaRPr lang="en-IN" sz="2400" b="0" i="0" u="none" strike="noStrike" baseline="0" dirty="0">
              <a:solidFill>
                <a:srgbClr val="67E222"/>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400" b="0" i="0" u="none" strike="noStrike" baseline="0" dirty="0">
                <a:solidFill>
                  <a:srgbClr val="67E222"/>
                </a:solidFill>
                <a:latin typeface="Times New Roman" panose="02020603050405020304" pitchFamily="18" charset="0"/>
                <a:cs typeface="Times New Roman" panose="02020603050405020304" pitchFamily="18" charset="0"/>
              </a:rPr>
              <a:t>The </a:t>
            </a:r>
            <a:r>
              <a:rPr lang="en-IN" sz="2400" b="1" i="0" u="none" strike="noStrike" baseline="0" dirty="0">
                <a:solidFill>
                  <a:srgbClr val="FFC000"/>
                </a:solidFill>
                <a:latin typeface="Times New Roman" panose="02020603050405020304" pitchFamily="18" charset="0"/>
                <a:cs typeface="Times New Roman" panose="02020603050405020304" pitchFamily="18" charset="0"/>
              </a:rPr>
              <a:t>accuracy</a:t>
            </a:r>
            <a:r>
              <a:rPr lang="en-IN" sz="2400" b="1" i="0" u="none" strike="noStrike" baseline="0" dirty="0">
                <a:solidFill>
                  <a:srgbClr val="67E222"/>
                </a:solidFill>
                <a:latin typeface="Times New Roman" panose="02020603050405020304" pitchFamily="18" charset="0"/>
                <a:cs typeface="Times New Roman" panose="02020603050405020304" pitchFamily="18" charset="0"/>
              </a:rPr>
              <a:t> </a:t>
            </a:r>
            <a:r>
              <a:rPr lang="en-IN" sz="2400" b="0" i="0" u="none" strike="noStrike" baseline="0" dirty="0">
                <a:solidFill>
                  <a:srgbClr val="67E222"/>
                </a:solidFill>
                <a:latin typeface="Times New Roman" panose="02020603050405020304" pitchFamily="18" charset="0"/>
                <a:cs typeface="Times New Roman" panose="02020603050405020304" pitchFamily="18" charset="0"/>
              </a:rPr>
              <a:t>of a classifier on a given test set is the percentage of test set tuples that are correctly classified by the classifier. </a:t>
            </a:r>
          </a:p>
          <a:p>
            <a:pPr marL="342900" indent="-342900" algn="l">
              <a:buFont typeface="Arial" panose="020B0604020202020204" pitchFamily="34" charset="0"/>
              <a:buChar char="•"/>
            </a:pPr>
            <a:r>
              <a:rPr lang="en-IN" sz="2400" b="0" i="0" u="none" strike="noStrike" baseline="0" dirty="0">
                <a:solidFill>
                  <a:srgbClr val="67E222"/>
                </a:solidFill>
                <a:latin typeface="Times New Roman" panose="02020603050405020304" pitchFamily="18" charset="0"/>
                <a:cs typeface="Times New Roman" panose="02020603050405020304" pitchFamily="18" charset="0"/>
              </a:rPr>
              <a:t>The associated class label of each test tuple is compared with the learned classifier’s class prediction for that tuple.</a:t>
            </a:r>
            <a:endParaRPr lang="en-IN" sz="2400" dirty="0">
              <a:solidFill>
                <a:srgbClr val="67E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518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DF690-2A0D-45AD-B6CF-CE3C48E45A4F}"/>
              </a:ext>
            </a:extLst>
          </p:cNvPr>
          <p:cNvSpPr>
            <a:spLocks noGrp="1"/>
          </p:cNvSpPr>
          <p:nvPr>
            <p:ph type="title"/>
          </p:nvPr>
        </p:nvSpPr>
        <p:spPr>
          <a:xfrm>
            <a:off x="1722782" y="187676"/>
            <a:ext cx="8353575" cy="620707"/>
          </a:xfrm>
        </p:spPr>
        <p:txBody>
          <a:bodyPr/>
          <a:lstStyle/>
          <a:p>
            <a:pPr algn="ctr"/>
            <a:r>
              <a:rPr lang="en-IN" sz="3600" b="1" i="0" u="none" strike="noStrike" baseline="0" dirty="0">
                <a:solidFill>
                  <a:srgbClr val="FFC000"/>
                </a:solidFill>
                <a:latin typeface="Times New Roman" panose="02020603050405020304" pitchFamily="18" charset="0"/>
                <a:cs typeface="Times New Roman" panose="02020603050405020304" pitchFamily="18" charset="0"/>
              </a:rPr>
              <a:t>Decision Tree</a:t>
            </a:r>
            <a:endParaRPr lang="en-IN" sz="6600" b="1"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B988582-A95D-4248-9F6F-ACDA4D1EA6FB}"/>
              </a:ext>
            </a:extLst>
          </p:cNvPr>
          <p:cNvSpPr>
            <a:spLocks noGrp="1"/>
          </p:cNvSpPr>
          <p:nvPr>
            <p:ph idx="1"/>
          </p:nvPr>
        </p:nvSpPr>
        <p:spPr>
          <a:xfrm>
            <a:off x="238539" y="808383"/>
            <a:ext cx="11714922" cy="1759939"/>
          </a:xfrm>
        </p:spPr>
        <p:txBody>
          <a:bodyPr>
            <a:normAutofit/>
          </a:bodyPr>
          <a:lstStyle/>
          <a:p>
            <a:pPr marL="0" indent="0" algn="l">
              <a:buNone/>
            </a:pPr>
            <a:r>
              <a:rPr lang="en-IN" sz="2400" b="0" i="0" u="none" strike="noStrike" baseline="0" dirty="0">
                <a:solidFill>
                  <a:srgbClr val="00B0F0"/>
                </a:solidFill>
                <a:latin typeface="Times New Roman" panose="02020603050405020304" pitchFamily="18" charset="0"/>
                <a:cs typeface="Times New Roman" panose="02020603050405020304" pitchFamily="18" charset="0"/>
              </a:rPr>
              <a:t>D</a:t>
            </a:r>
            <a:r>
              <a:rPr lang="en-IN" sz="2400" b="1" i="0" u="none" strike="noStrike" baseline="0" dirty="0">
                <a:solidFill>
                  <a:srgbClr val="00B0F0"/>
                </a:solidFill>
                <a:latin typeface="Times New Roman" panose="02020603050405020304" pitchFamily="18" charset="0"/>
                <a:cs typeface="Times New Roman" panose="02020603050405020304" pitchFamily="18" charset="0"/>
              </a:rPr>
              <a:t>ecision tree </a:t>
            </a:r>
            <a:r>
              <a:rPr lang="en-IN" sz="2400" b="0" i="0" u="none" strike="noStrike" baseline="0" dirty="0">
                <a:solidFill>
                  <a:srgbClr val="00B0F0"/>
                </a:solidFill>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flowchart-like tree structure, where each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internal node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a:t>
            </a:r>
            <a:r>
              <a:rPr lang="en-IN" sz="2400" b="0" i="0" u="none" strike="noStrike" baseline="0" dirty="0" err="1">
                <a:solidFill>
                  <a:srgbClr val="FFFF00"/>
                </a:solidFill>
                <a:latin typeface="Times New Roman" panose="02020603050405020304" pitchFamily="18" charset="0"/>
                <a:cs typeface="Times New Roman" panose="02020603050405020304" pitchFamily="18" charset="0"/>
              </a:rPr>
              <a:t>nonleaf</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 node) denotes a test on an attribute, each</a:t>
            </a:r>
            <a:r>
              <a:rPr lang="en-IN" sz="2400" b="0"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branch</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represents an outcome of the test, and each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leaf node </a:t>
            </a:r>
            <a:r>
              <a:rPr lang="en-IN" sz="2400" b="0" i="0" u="none" strike="noStrike" baseline="0" dirty="0">
                <a:latin typeface="Times New Roman" panose="02020603050405020304" pitchFamily="18" charset="0"/>
                <a:cs typeface="Times New Roman" panose="02020603050405020304" pitchFamily="18" charset="0"/>
              </a:rPr>
              <a:t>(or </a:t>
            </a:r>
            <a:r>
              <a:rPr lang="en-IN" sz="2400" b="0" i="1" u="none" strike="noStrike" baseline="0" dirty="0">
                <a:latin typeface="Times New Roman" panose="02020603050405020304" pitchFamily="18" charset="0"/>
                <a:cs typeface="Times New Roman" panose="02020603050405020304" pitchFamily="18" charset="0"/>
              </a:rPr>
              <a:t>terminal node</a:t>
            </a:r>
            <a:r>
              <a:rPr lang="en-IN" sz="2400" b="0" i="0" u="none" strike="noStrike" baseline="0" dirty="0">
                <a:latin typeface="Times New Roman" panose="02020603050405020304" pitchFamily="18" charset="0"/>
                <a:cs typeface="Times New Roman" panose="02020603050405020304" pitchFamily="18" charset="0"/>
              </a:rPr>
              <a:t>) holds a class label. </a:t>
            </a:r>
          </a:p>
          <a:p>
            <a:pPr marL="0" indent="0" algn="l">
              <a:buNone/>
            </a:pPr>
            <a:r>
              <a:rPr lang="en-IN" sz="2400" b="0" i="0" u="none" strike="noStrike" baseline="0" dirty="0">
                <a:latin typeface="Times New Roman" panose="02020603050405020304" pitchFamily="18" charset="0"/>
                <a:cs typeface="Times New Roman" panose="02020603050405020304" pitchFamily="18" charset="0"/>
              </a:rPr>
              <a:t>The topmost node in a tree is the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root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node</a:t>
            </a:r>
            <a:r>
              <a:rPr lang="en-IN" sz="2400" b="0" i="0" u="none" strike="noStrike" baseline="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96E2B5DE-1077-48F0-9041-E553C9E0693B}"/>
              </a:ext>
            </a:extLst>
          </p:cNvPr>
          <p:cNvPicPr>
            <a:picLocks noChangeAspect="1"/>
          </p:cNvPicPr>
          <p:nvPr/>
        </p:nvPicPr>
        <p:blipFill>
          <a:blip r:embed="rId2"/>
          <a:stretch>
            <a:fillRect/>
          </a:stretch>
        </p:blipFill>
        <p:spPr>
          <a:xfrm>
            <a:off x="238539" y="3075812"/>
            <a:ext cx="6084335" cy="3462828"/>
          </a:xfrm>
          <a:prstGeom prst="rect">
            <a:avLst/>
          </a:prstGeom>
        </p:spPr>
      </p:pic>
      <p:sp>
        <p:nvSpPr>
          <p:cNvPr id="8" name="TextBox 7">
            <a:extLst>
              <a:ext uri="{FF2B5EF4-FFF2-40B4-BE49-F238E27FC236}">
                <a16:creationId xmlns:a16="http://schemas.microsoft.com/office/drawing/2014/main" xmlns="" id="{EF41701A-DA91-4ACC-AED5-863C47EA192B}"/>
              </a:ext>
            </a:extLst>
          </p:cNvPr>
          <p:cNvSpPr txBox="1"/>
          <p:nvPr/>
        </p:nvSpPr>
        <p:spPr>
          <a:xfrm>
            <a:off x="6583211" y="2568322"/>
            <a:ext cx="5492247" cy="3970318"/>
          </a:xfrm>
          <a:prstGeom prst="rect">
            <a:avLst/>
          </a:prstGeom>
          <a:noFill/>
        </p:spPr>
        <p:txBody>
          <a:bodyPr wrap="square">
            <a:spAutoFit/>
          </a:bodyPr>
          <a:lstStyle/>
          <a:p>
            <a:pPr marL="285750" indent="-285750" algn="just">
              <a:buFont typeface="Arial" panose="020B0604020202020204" pitchFamily="34" charset="0"/>
              <a:buChar char="•"/>
            </a:pPr>
            <a:r>
              <a:rPr lang="en-IN" sz="1800" b="1" i="0" u="none" strike="noStrike" baseline="0" dirty="0">
                <a:solidFill>
                  <a:srgbClr val="FFC000"/>
                </a:solidFill>
                <a:latin typeface="Minion-Regular"/>
              </a:rPr>
              <a:t>A decision tree for the concept </a:t>
            </a:r>
            <a:r>
              <a:rPr lang="en-IN" sz="1800" b="1" i="1" u="none" strike="noStrike" baseline="0" dirty="0">
                <a:solidFill>
                  <a:srgbClr val="FFC000"/>
                </a:solidFill>
                <a:latin typeface="Minion-Italic"/>
              </a:rPr>
              <a:t>buys computer </a:t>
            </a:r>
            <a:r>
              <a:rPr lang="en-IN" sz="1800" b="1" i="0" u="none" strike="noStrike" baseline="0" dirty="0">
                <a:solidFill>
                  <a:srgbClr val="FFC000"/>
                </a:solidFill>
                <a:latin typeface="Minion-Regular"/>
              </a:rPr>
              <a:t>that is, it predicts whether a customer at </a:t>
            </a:r>
            <a:r>
              <a:rPr lang="en-IN" sz="1800" b="1" i="1" u="none" strike="noStrike" baseline="0" dirty="0" err="1">
                <a:solidFill>
                  <a:srgbClr val="FFC000"/>
                </a:solidFill>
                <a:latin typeface="Minion-Italic"/>
              </a:rPr>
              <a:t>AllElectronics</a:t>
            </a:r>
            <a:r>
              <a:rPr lang="en-IN" sz="1800" b="1" i="1" u="none" strike="noStrike" baseline="0" dirty="0">
                <a:solidFill>
                  <a:srgbClr val="FFC000"/>
                </a:solidFill>
                <a:latin typeface="Minion-Italic"/>
              </a:rPr>
              <a:t> </a:t>
            </a:r>
            <a:r>
              <a:rPr lang="en-IN" sz="1800" b="1" i="0" u="none" strike="noStrike" baseline="0" dirty="0">
                <a:solidFill>
                  <a:srgbClr val="FFC000"/>
                </a:solidFill>
                <a:latin typeface="Minion-Regular"/>
              </a:rPr>
              <a:t>is likely to purchase a computer.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Internal nodes are denoted by rectangles, and leaf nodes are denoted by ovals.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Some decision tree algorithms produce only </a:t>
            </a:r>
            <a:r>
              <a:rPr lang="en-IN" sz="1800" b="1" i="1" u="none" strike="noStrike" baseline="0" dirty="0">
                <a:solidFill>
                  <a:srgbClr val="FFC000"/>
                </a:solidFill>
                <a:latin typeface="Minion-Italic"/>
              </a:rPr>
              <a:t>binary </a:t>
            </a:r>
            <a:r>
              <a:rPr lang="en-IN" sz="1800" b="1" i="0" u="none" strike="noStrike" baseline="0" dirty="0">
                <a:solidFill>
                  <a:srgbClr val="FFC000"/>
                </a:solidFill>
                <a:latin typeface="Minion-Regular"/>
              </a:rPr>
              <a:t>trees (where each internal node branches to exactly two other nodes), whereas others can produce nonbinary trees.</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Each internal (</a:t>
            </a:r>
            <a:r>
              <a:rPr lang="en-IN" sz="1800" b="1" i="0" u="none" strike="noStrike" baseline="0" dirty="0" err="1">
                <a:solidFill>
                  <a:srgbClr val="FFC000"/>
                </a:solidFill>
                <a:latin typeface="Minion-Regular"/>
              </a:rPr>
              <a:t>nonleaf</a:t>
            </a:r>
            <a:r>
              <a:rPr lang="en-IN" sz="1800" b="1" i="0" u="none" strike="noStrike" baseline="0" dirty="0">
                <a:solidFill>
                  <a:srgbClr val="FFC000"/>
                </a:solidFill>
                <a:latin typeface="Minion-Regular"/>
              </a:rPr>
              <a:t>) node represents a test </a:t>
            </a:r>
            <a:r>
              <a:rPr lang="en-IN" sz="1800" b="1" i="0" u="none" strike="noStrike" baseline="0" dirty="0" smtClean="0">
                <a:solidFill>
                  <a:srgbClr val="FFC000"/>
                </a:solidFill>
                <a:latin typeface="Minion-Regular"/>
              </a:rPr>
              <a:t>on an </a:t>
            </a:r>
            <a:r>
              <a:rPr lang="en-IN" sz="1800" b="1" i="0" u="none" strike="noStrike" baseline="0" dirty="0">
                <a:solidFill>
                  <a:srgbClr val="FFC000"/>
                </a:solidFill>
                <a:latin typeface="Minion-Regular"/>
              </a:rPr>
              <a:t>attribute.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Each leaf node represents a class (either </a:t>
            </a:r>
            <a:r>
              <a:rPr lang="en-IN" sz="1800" b="1" i="1" u="none" strike="noStrike" baseline="0" dirty="0" err="1">
                <a:solidFill>
                  <a:srgbClr val="FFC000"/>
                </a:solidFill>
                <a:latin typeface="Minion-Italic"/>
              </a:rPr>
              <a:t>buys_computer</a:t>
            </a:r>
            <a:r>
              <a:rPr lang="en-IN" sz="1800" b="1" i="1" u="none" strike="noStrike" baseline="0" dirty="0">
                <a:solidFill>
                  <a:srgbClr val="FFC000"/>
                </a:solidFill>
                <a:latin typeface="Minion-Italic"/>
              </a:rPr>
              <a:t> </a:t>
            </a:r>
            <a:r>
              <a:rPr lang="en-IN" b="1" dirty="0">
                <a:solidFill>
                  <a:srgbClr val="FFC000"/>
                </a:solidFill>
                <a:latin typeface="MTSY"/>
              </a:rPr>
              <a:t>=</a:t>
            </a:r>
            <a:r>
              <a:rPr lang="en-IN" sz="1800" b="1" i="0" u="none" strike="noStrike" baseline="0" dirty="0">
                <a:solidFill>
                  <a:srgbClr val="FFC000"/>
                </a:solidFill>
                <a:latin typeface="MTSY"/>
              </a:rPr>
              <a:t> </a:t>
            </a:r>
            <a:r>
              <a:rPr lang="en-IN" sz="1800" b="1" i="1" u="none" strike="noStrike" baseline="0" dirty="0">
                <a:solidFill>
                  <a:srgbClr val="FFC000"/>
                </a:solidFill>
                <a:latin typeface="Minion-Italic"/>
              </a:rPr>
              <a:t>yes </a:t>
            </a:r>
            <a:r>
              <a:rPr lang="en-IN" sz="1800" b="1" i="0" u="none" strike="noStrike" baseline="0" dirty="0">
                <a:solidFill>
                  <a:srgbClr val="FFC000"/>
                </a:solidFill>
                <a:latin typeface="Minion-Regular"/>
              </a:rPr>
              <a:t>or </a:t>
            </a:r>
            <a:r>
              <a:rPr lang="en-IN" sz="1800" b="1" i="1" u="none" strike="noStrike" baseline="0" dirty="0" err="1">
                <a:solidFill>
                  <a:srgbClr val="FFC000"/>
                </a:solidFill>
                <a:latin typeface="Minion-Italic"/>
              </a:rPr>
              <a:t>buys_computer</a:t>
            </a:r>
            <a:r>
              <a:rPr lang="en-IN" sz="1800" b="1" i="1" u="none" strike="noStrike" baseline="0" dirty="0">
                <a:solidFill>
                  <a:srgbClr val="FFC000"/>
                </a:solidFill>
                <a:latin typeface="Minion-Italic"/>
              </a:rPr>
              <a:t> =no</a:t>
            </a:r>
            <a:r>
              <a:rPr lang="en-IN" sz="1800" b="1" i="0" u="none" strike="noStrike" baseline="0" dirty="0">
                <a:solidFill>
                  <a:srgbClr val="FFC000"/>
                </a:solidFill>
                <a:latin typeface="Minion-Regular"/>
              </a:rPr>
              <a:t>).</a:t>
            </a:r>
            <a:endParaRPr lang="en-IN" b="1" dirty="0">
              <a:solidFill>
                <a:srgbClr val="FFC000"/>
              </a:solidFill>
            </a:endParaRPr>
          </a:p>
        </p:txBody>
      </p:sp>
    </p:spTree>
    <p:extLst>
      <p:ext uri="{BB962C8B-B14F-4D97-AF65-F5344CB8AC3E}">
        <p14:creationId xmlns:p14="http://schemas.microsoft.com/office/powerpoint/2010/main" val="4020564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DDFA62-6C40-4A4E-B92E-18CA46CC9B68}"/>
              </a:ext>
            </a:extLst>
          </p:cNvPr>
          <p:cNvSpPr>
            <a:spLocks noGrp="1"/>
          </p:cNvSpPr>
          <p:nvPr>
            <p:ph type="title"/>
          </p:nvPr>
        </p:nvSpPr>
        <p:spPr>
          <a:xfrm>
            <a:off x="993912" y="94909"/>
            <a:ext cx="8950904" cy="580952"/>
          </a:xfrm>
        </p:spPr>
        <p:txBody>
          <a:bodyPr/>
          <a:lstStyle/>
          <a:p>
            <a:pPr algn="ctr"/>
            <a:r>
              <a:rPr lang="en-IN" sz="2800" b="1" dirty="0">
                <a:solidFill>
                  <a:schemeClr val="bg2">
                    <a:lumMod val="60000"/>
                    <a:lumOff val="40000"/>
                  </a:schemeClr>
                </a:solidFill>
                <a:latin typeface="Times New Roman" panose="02020603050405020304" pitchFamily="18" charset="0"/>
                <a:cs typeface="Times New Roman" panose="02020603050405020304" pitchFamily="18" charset="0"/>
              </a:rPr>
              <a:t>P</a:t>
            </a:r>
            <a:r>
              <a:rPr lang="en-IN" sz="2800" b="1" i="0" u="none" strike="noStrike" baseline="0" dirty="0">
                <a:solidFill>
                  <a:schemeClr val="bg2">
                    <a:lumMod val="60000"/>
                    <a:lumOff val="40000"/>
                  </a:schemeClr>
                </a:solidFill>
                <a:latin typeface="Times New Roman" panose="02020603050405020304" pitchFamily="18" charset="0"/>
                <a:cs typeface="Times New Roman" panose="02020603050405020304" pitchFamily="18" charset="0"/>
              </a:rPr>
              <a:t>artitioning based on the splitting criterion</a:t>
            </a:r>
            <a:endParaRPr lang="en-IN" sz="5400" b="1"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60796AE5-7B41-4C36-89CD-49AA4FF5B5A5}"/>
              </a:ext>
            </a:extLst>
          </p:cNvPr>
          <p:cNvPicPr>
            <a:picLocks noChangeAspect="1"/>
          </p:cNvPicPr>
          <p:nvPr/>
        </p:nvPicPr>
        <p:blipFill>
          <a:blip r:embed="rId2"/>
          <a:stretch>
            <a:fillRect/>
          </a:stretch>
        </p:blipFill>
        <p:spPr>
          <a:xfrm>
            <a:off x="189605" y="1261684"/>
            <a:ext cx="7413379" cy="5005250"/>
          </a:xfrm>
          <a:prstGeom prst="rect">
            <a:avLst/>
          </a:prstGeom>
        </p:spPr>
      </p:pic>
      <p:pic>
        <p:nvPicPr>
          <p:cNvPr id="13" name="Picture 12">
            <a:extLst>
              <a:ext uri="{FF2B5EF4-FFF2-40B4-BE49-F238E27FC236}">
                <a16:creationId xmlns:a16="http://schemas.microsoft.com/office/drawing/2014/main" xmlns="" id="{4C7ED5CA-8FAB-43CE-8EB0-176556AED88E}"/>
              </a:ext>
            </a:extLst>
          </p:cNvPr>
          <p:cNvPicPr>
            <a:picLocks noChangeAspect="1"/>
          </p:cNvPicPr>
          <p:nvPr/>
        </p:nvPicPr>
        <p:blipFill>
          <a:blip r:embed="rId3"/>
          <a:stretch>
            <a:fillRect/>
          </a:stretch>
        </p:blipFill>
        <p:spPr>
          <a:xfrm>
            <a:off x="7689641" y="1261684"/>
            <a:ext cx="4312754" cy="4542768"/>
          </a:xfrm>
          <a:prstGeom prst="rect">
            <a:avLst/>
          </a:prstGeom>
        </p:spPr>
      </p:pic>
    </p:spTree>
    <p:extLst>
      <p:ext uri="{BB962C8B-B14F-4D97-AF65-F5344CB8AC3E}">
        <p14:creationId xmlns:p14="http://schemas.microsoft.com/office/powerpoint/2010/main" val="2858832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424" y="0"/>
            <a:ext cx="9109539" cy="753035"/>
          </a:xfrm>
        </p:spPr>
        <p:txBody>
          <a:bodyPr/>
          <a:lstStyle/>
          <a:p>
            <a:pPr algn="ctr"/>
            <a:r>
              <a:rPr lang="en-IN" b="1" dirty="0">
                <a:solidFill>
                  <a:schemeClr val="bg2">
                    <a:lumMod val="60000"/>
                    <a:lumOff val="40000"/>
                  </a:schemeClr>
                </a:solidFill>
                <a:latin typeface="Times New Roman" panose="02020603050405020304" pitchFamily="18" charset="0"/>
                <a:cs typeface="Times New Roman" panose="02020603050405020304" pitchFamily="18" charset="0"/>
              </a:rPr>
              <a:t>Decision Trees</a:t>
            </a:r>
            <a:endParaRPr lang="en-IN"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3071" y="753035"/>
            <a:ext cx="11828929" cy="5849472"/>
          </a:xfrm>
        </p:spPr>
        <p:txBody>
          <a:bodyPr>
            <a:normAutofit lnSpcReduction="10000"/>
          </a:bodyPr>
          <a:lstStyle/>
          <a:p>
            <a:pPr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A decision tree is a hierarchical data structure implementing </a:t>
            </a:r>
            <a:r>
              <a:rPr lang="en-IN" sz="2400" dirty="0" smtClean="0">
                <a:latin typeface="Times New Roman" panose="02020603050405020304" pitchFamily="18" charset="0"/>
                <a:cs typeface="Times New Roman" panose="02020603050405020304" pitchFamily="18" charset="0"/>
              </a:rPr>
              <a:t>the divide-and-conquer </a:t>
            </a:r>
            <a:r>
              <a:rPr lang="en-IN" sz="2400" dirty="0">
                <a:latin typeface="Times New Roman" panose="02020603050405020304" pitchFamily="18" charset="0"/>
                <a:cs typeface="Times New Roman" panose="02020603050405020304" pitchFamily="18" charset="0"/>
              </a:rPr>
              <a:t>strategy. </a:t>
            </a: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is an efficient nonparametric method</a:t>
            </a:r>
            <a:r>
              <a:rPr lang="en-IN" sz="2400" dirty="0" smtClean="0">
                <a:latin typeface="Times New Roman" panose="02020603050405020304" pitchFamily="18" charset="0"/>
                <a:cs typeface="Times New Roman" panose="02020603050405020304" pitchFamily="18" charset="0"/>
              </a:rPr>
              <a:t>, which </a:t>
            </a:r>
            <a:r>
              <a:rPr lang="en-IN" sz="2400" dirty="0">
                <a:latin typeface="Times New Roman" panose="02020603050405020304" pitchFamily="18" charset="0"/>
                <a:cs typeface="Times New Roman" panose="02020603050405020304" pitchFamily="18" charset="0"/>
              </a:rPr>
              <a:t>can be used for </a:t>
            </a:r>
            <a:r>
              <a:rPr lang="en-IN" sz="2400" dirty="0">
                <a:solidFill>
                  <a:schemeClr val="bg2">
                    <a:lumMod val="60000"/>
                    <a:lumOff val="40000"/>
                  </a:schemeClr>
                </a:solidFill>
                <a:latin typeface="Times New Roman" panose="02020603050405020304" pitchFamily="18" charset="0"/>
                <a:cs typeface="Times New Roman" panose="02020603050405020304" pitchFamily="18" charset="0"/>
              </a:rPr>
              <a:t>both classification and regression. </a:t>
            </a:r>
            <a:endParaRPr lang="en-IN" sz="2400" dirty="0" smtClean="0">
              <a:solidFill>
                <a:schemeClr val="bg2">
                  <a:lumMod val="60000"/>
                  <a:lumOff val="4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A </a:t>
            </a:r>
            <a:r>
              <a:rPr lang="en-IN" sz="2400" dirty="0">
                <a:latin typeface="Times New Roman" panose="02020603050405020304" pitchFamily="18" charset="0"/>
                <a:cs typeface="Times New Roman" panose="02020603050405020304" pitchFamily="18" charset="0"/>
              </a:rPr>
              <a:t>decision tree is a hierarchical model for supervised learning </a:t>
            </a:r>
            <a:r>
              <a:rPr lang="en-IN" sz="2400" dirty="0" smtClean="0">
                <a:latin typeface="Times New Roman" panose="02020603050405020304" pitchFamily="18" charset="0"/>
                <a:cs typeface="Times New Roman" panose="02020603050405020304" pitchFamily="18" charset="0"/>
              </a:rPr>
              <a:t>whereby the </a:t>
            </a:r>
            <a:r>
              <a:rPr lang="en-IN" sz="2400" dirty="0">
                <a:latin typeface="Times New Roman" panose="02020603050405020304" pitchFamily="18" charset="0"/>
                <a:cs typeface="Times New Roman" panose="02020603050405020304" pitchFamily="18" charset="0"/>
              </a:rPr>
              <a:t>local region is identified in a sequence of recursive splits in a </a:t>
            </a:r>
            <a:r>
              <a:rPr lang="en-IN" sz="2400" dirty="0" smtClean="0">
                <a:latin typeface="Times New Roman" panose="02020603050405020304" pitchFamily="18" charset="0"/>
                <a:cs typeface="Times New Roman" panose="02020603050405020304" pitchFamily="18" charset="0"/>
              </a:rPr>
              <a:t>smaller number </a:t>
            </a:r>
            <a:r>
              <a:rPr lang="en-IN" sz="2400" dirty="0">
                <a:latin typeface="Times New Roman" panose="02020603050405020304" pitchFamily="18" charset="0"/>
                <a:cs typeface="Times New Roman" panose="02020603050405020304" pitchFamily="18" charset="0"/>
              </a:rPr>
              <a:t>of steps. </a:t>
            </a: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A </a:t>
            </a:r>
            <a:r>
              <a:rPr lang="en-IN" sz="2400" dirty="0">
                <a:latin typeface="Times New Roman" panose="02020603050405020304" pitchFamily="18" charset="0"/>
                <a:cs typeface="Times New Roman" panose="02020603050405020304" pitchFamily="18" charset="0"/>
              </a:rPr>
              <a:t>decision tree is composed of internal decision </a:t>
            </a:r>
            <a:r>
              <a:rPr lang="en-IN" sz="2400" dirty="0" smtClean="0">
                <a:latin typeface="Times New Roman" panose="02020603050405020304" pitchFamily="18" charset="0"/>
                <a:cs typeface="Times New Roman" panose="02020603050405020304" pitchFamily="18" charset="0"/>
              </a:rPr>
              <a:t>nodes decision </a:t>
            </a:r>
            <a:r>
              <a:rPr lang="en-IN" sz="2400" dirty="0">
                <a:latin typeface="Times New Roman" panose="02020603050405020304" pitchFamily="18" charset="0"/>
                <a:cs typeface="Times New Roman" panose="02020603050405020304" pitchFamily="18" charset="0"/>
              </a:rPr>
              <a:t>node and terminal leaves </a:t>
            </a: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Each </a:t>
            </a:r>
            <a:r>
              <a:rPr lang="en-IN" sz="2400" dirty="0">
                <a:latin typeface="Times New Roman" panose="02020603050405020304" pitchFamily="18" charset="0"/>
                <a:cs typeface="Times New Roman" panose="02020603050405020304" pitchFamily="18" charset="0"/>
              </a:rPr>
              <a:t>decision node </a:t>
            </a:r>
            <a:r>
              <a:rPr lang="en-IN" sz="2400" dirty="0" smtClean="0">
                <a:latin typeface="Times New Roman" panose="02020603050405020304" pitchFamily="18" charset="0"/>
                <a:cs typeface="Times New Roman" panose="02020603050405020304" pitchFamily="18" charset="0"/>
              </a:rPr>
              <a:t>implements a test </a:t>
            </a:r>
            <a:r>
              <a:rPr lang="en-IN" sz="2400" dirty="0">
                <a:latin typeface="Times New Roman" panose="02020603050405020304" pitchFamily="18" charset="0"/>
                <a:cs typeface="Times New Roman" panose="02020603050405020304" pitchFamily="18" charset="0"/>
              </a:rPr>
              <a:t>function </a:t>
            </a:r>
            <a:r>
              <a:rPr lang="en-IN" sz="2400" dirty="0" smtClean="0">
                <a:latin typeface="Times New Roman" panose="02020603050405020304" pitchFamily="18" charset="0"/>
                <a:cs typeface="Times New Roman" panose="02020603050405020304" pitchFamily="18" charset="0"/>
              </a:rPr>
              <a:t>with </a:t>
            </a:r>
            <a:r>
              <a:rPr lang="en-IN" sz="2400" dirty="0">
                <a:latin typeface="Times New Roman" panose="02020603050405020304" pitchFamily="18" charset="0"/>
                <a:cs typeface="Times New Roman" panose="02020603050405020304" pitchFamily="18" charset="0"/>
              </a:rPr>
              <a:t>discrete outcomes </a:t>
            </a:r>
            <a:r>
              <a:rPr lang="en-IN" sz="2400" dirty="0" err="1">
                <a:latin typeface="Times New Roman" panose="02020603050405020304" pitchFamily="18" charset="0"/>
                <a:cs typeface="Times New Roman" panose="02020603050405020304" pitchFamily="18" charset="0"/>
              </a:rPr>
              <a:t>labeling</a:t>
            </a:r>
            <a:r>
              <a:rPr lang="en-IN" sz="2400" dirty="0">
                <a:latin typeface="Times New Roman" panose="02020603050405020304" pitchFamily="18" charset="0"/>
                <a:cs typeface="Times New Roman" panose="02020603050405020304" pitchFamily="18" charset="0"/>
              </a:rPr>
              <a:t> the branches. </a:t>
            </a: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Given an </a:t>
            </a:r>
            <a:r>
              <a:rPr lang="en-IN" sz="2400" dirty="0">
                <a:latin typeface="Times New Roman" panose="02020603050405020304" pitchFamily="18" charset="0"/>
                <a:cs typeface="Times New Roman" panose="02020603050405020304" pitchFamily="18" charset="0"/>
              </a:rPr>
              <a:t>input, at each node, a test is applied and one of the branches is </a:t>
            </a:r>
            <a:r>
              <a:rPr lang="en-IN" sz="2400" dirty="0" smtClean="0">
                <a:latin typeface="Times New Roman" panose="02020603050405020304" pitchFamily="18" charset="0"/>
                <a:cs typeface="Times New Roman" panose="02020603050405020304" pitchFamily="18" charset="0"/>
              </a:rPr>
              <a:t>taken depending </a:t>
            </a:r>
            <a:r>
              <a:rPr lang="en-IN" sz="2400" dirty="0">
                <a:latin typeface="Times New Roman" panose="02020603050405020304" pitchFamily="18" charset="0"/>
                <a:cs typeface="Times New Roman" panose="02020603050405020304" pitchFamily="18" charset="0"/>
              </a:rPr>
              <a:t>on the outcome</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recursively until a leaf node is hit, at which point the value written in </a:t>
            </a:r>
            <a:r>
              <a:rPr lang="en-IN" sz="2400" dirty="0" smtClean="0">
                <a:latin typeface="Times New Roman" panose="02020603050405020304" pitchFamily="18" charset="0"/>
                <a:cs typeface="Times New Roman" panose="02020603050405020304" pitchFamily="18" charset="0"/>
              </a:rPr>
              <a:t>the leaf </a:t>
            </a:r>
            <a:r>
              <a:rPr lang="en-IN" sz="2400" dirty="0">
                <a:latin typeface="Times New Roman" panose="02020603050405020304" pitchFamily="18" charset="0"/>
                <a:cs typeface="Times New Roman" panose="02020603050405020304" pitchFamily="18" charset="0"/>
              </a:rPr>
              <a:t>constitutes the output.</a:t>
            </a:r>
          </a:p>
          <a:p>
            <a:pPr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A decision tree is also a nonparametric model in the sense that </a:t>
            </a:r>
            <a:r>
              <a:rPr lang="en-IN" sz="2400" dirty="0" smtClean="0">
                <a:latin typeface="Times New Roman" panose="02020603050405020304" pitchFamily="18" charset="0"/>
                <a:cs typeface="Times New Roman" panose="02020603050405020304" pitchFamily="18" charset="0"/>
              </a:rPr>
              <a:t>we do </a:t>
            </a:r>
            <a:r>
              <a:rPr lang="en-IN" sz="2400" dirty="0">
                <a:latin typeface="Times New Roman" panose="02020603050405020304" pitchFamily="18" charset="0"/>
                <a:cs typeface="Times New Roman" panose="02020603050405020304" pitchFamily="18" charset="0"/>
              </a:rPr>
              <a:t>not assume any parametric form for the class densities and the </a:t>
            </a:r>
            <a:r>
              <a:rPr lang="en-IN" sz="2400" dirty="0" smtClean="0">
                <a:latin typeface="Times New Roman" panose="02020603050405020304" pitchFamily="18" charset="0"/>
                <a:cs typeface="Times New Roman" panose="02020603050405020304" pitchFamily="18" charset="0"/>
              </a:rPr>
              <a:t>tree structure </a:t>
            </a:r>
            <a:r>
              <a:rPr lang="en-IN" sz="2400" dirty="0">
                <a:latin typeface="Times New Roman" panose="02020603050405020304" pitchFamily="18" charset="0"/>
                <a:cs typeface="Times New Roman" panose="02020603050405020304" pitchFamily="18" charset="0"/>
              </a:rPr>
              <a:t>is not fixed a priori but the tree grows, branches and </a:t>
            </a:r>
            <a:r>
              <a:rPr lang="en-IN" sz="2400" dirty="0" smtClean="0">
                <a:latin typeface="Times New Roman" panose="02020603050405020304" pitchFamily="18" charset="0"/>
                <a:cs typeface="Times New Roman" panose="02020603050405020304" pitchFamily="18" charset="0"/>
              </a:rPr>
              <a:t>leaves are </a:t>
            </a:r>
            <a:r>
              <a:rPr lang="en-IN" sz="2400" dirty="0">
                <a:latin typeface="Times New Roman" panose="02020603050405020304" pitchFamily="18" charset="0"/>
                <a:cs typeface="Times New Roman" panose="02020603050405020304" pitchFamily="18" charset="0"/>
              </a:rPr>
              <a:t>added, during learning depending on the complexity of the </a:t>
            </a:r>
            <a:r>
              <a:rPr lang="en-IN" sz="2400" dirty="0" smtClean="0">
                <a:latin typeface="Times New Roman" panose="02020603050405020304" pitchFamily="18" charset="0"/>
                <a:cs typeface="Times New Roman" panose="02020603050405020304" pitchFamily="18" charset="0"/>
              </a:rPr>
              <a:t>problem inherent </a:t>
            </a:r>
            <a:r>
              <a:rPr lang="en-IN" sz="2400" dirty="0">
                <a:latin typeface="Times New Roman" panose="02020603050405020304" pitchFamily="18" charset="0"/>
                <a:cs typeface="Times New Roman" panose="02020603050405020304" pitchFamily="18" charset="0"/>
              </a:rPr>
              <a:t>in the data.</a:t>
            </a:r>
          </a:p>
          <a:p>
            <a:pPr marL="0" indent="0">
              <a:buNone/>
            </a:pPr>
            <a:endParaRPr lang="en-IN" i="1" dirty="0" smtClean="0"/>
          </a:p>
          <a:p>
            <a:pPr marL="0" indent="0">
              <a:buNone/>
            </a:pPr>
            <a:endParaRPr lang="en-IN" dirty="0"/>
          </a:p>
        </p:txBody>
      </p:sp>
    </p:spTree>
    <p:extLst>
      <p:ext uri="{BB962C8B-B14F-4D97-AF65-F5344CB8AC3E}">
        <p14:creationId xmlns:p14="http://schemas.microsoft.com/office/powerpoint/2010/main" val="943121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086" y="129988"/>
            <a:ext cx="9284352" cy="690282"/>
          </a:xfrm>
        </p:spPr>
        <p:txBody>
          <a:bodyPr/>
          <a:lstStyle/>
          <a:p>
            <a:pPr algn="ctr"/>
            <a:r>
              <a:rPr lang="en-IN" b="1" dirty="0">
                <a:latin typeface="Times New Roman" panose="02020603050405020304" pitchFamily="18" charset="0"/>
                <a:cs typeface="Times New Roman" panose="02020603050405020304" pitchFamily="18" charset="0"/>
              </a:rPr>
              <a:t>Decision Trees</a:t>
            </a:r>
            <a:endParaRPr lang="en-IN" dirty="0"/>
          </a:p>
        </p:txBody>
      </p:sp>
      <p:pic>
        <p:nvPicPr>
          <p:cNvPr id="7" name="Picture 6"/>
          <p:cNvPicPr>
            <a:picLocks noChangeAspect="1"/>
          </p:cNvPicPr>
          <p:nvPr/>
        </p:nvPicPr>
        <p:blipFill>
          <a:blip r:embed="rId2">
            <a:duotone>
              <a:prstClr val="black"/>
              <a:schemeClr val="accent4">
                <a:lumMod val="75000"/>
                <a:tint val="45000"/>
                <a:satMod val="400000"/>
              </a:schemeClr>
            </a:duotone>
          </a:blip>
          <a:stretch>
            <a:fillRect/>
          </a:stretch>
        </p:blipFill>
        <p:spPr>
          <a:xfrm>
            <a:off x="2204294" y="1086293"/>
            <a:ext cx="7504482" cy="5618674"/>
          </a:xfrm>
          <a:prstGeom prst="rect">
            <a:avLst/>
          </a:prstGeom>
        </p:spPr>
      </p:pic>
    </p:spTree>
    <p:extLst>
      <p:ext uri="{BB962C8B-B14F-4D97-AF65-F5344CB8AC3E}">
        <p14:creationId xmlns:p14="http://schemas.microsoft.com/office/powerpoint/2010/main" val="229943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18724C-2C06-4D7F-98ED-421F4905F4F6}"/>
              </a:ext>
            </a:extLst>
          </p:cNvPr>
          <p:cNvSpPr>
            <a:spLocks noGrp="1"/>
          </p:cNvSpPr>
          <p:nvPr>
            <p:ph idx="1"/>
          </p:nvPr>
        </p:nvSpPr>
        <p:spPr/>
        <p:txBody>
          <a:bodyPr>
            <a:normAutofit/>
          </a:bodyPr>
          <a:lstStyle/>
          <a:p>
            <a:pPr marL="0" indent="0" algn="ctr">
              <a:buNone/>
            </a:pPr>
            <a:r>
              <a:rPr lang="en-IN" sz="8000" b="1" dirty="0" smtClean="0">
                <a:solidFill>
                  <a:srgbClr val="3399FF"/>
                </a:solidFill>
              </a:rPr>
              <a:t>Supervised Learning</a:t>
            </a:r>
            <a:endParaRPr lang="en-IN" sz="8000" b="1" dirty="0">
              <a:solidFill>
                <a:srgbClr val="3399FF"/>
              </a:solidFill>
            </a:endParaRPr>
          </a:p>
        </p:txBody>
      </p:sp>
    </p:spTree>
    <p:extLst>
      <p:ext uri="{BB962C8B-B14F-4D97-AF65-F5344CB8AC3E}">
        <p14:creationId xmlns:p14="http://schemas.microsoft.com/office/powerpoint/2010/main" val="3717022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341" y="1075766"/>
            <a:ext cx="8866512" cy="5172634"/>
          </a:xfrm>
        </p:spPr>
        <p:txBody>
          <a:bodyPr>
            <a:normAutofit/>
          </a:bodyPr>
          <a:lstStyle/>
          <a:p>
            <a:pPr marL="0" indent="0" algn="ctr">
              <a:buNone/>
            </a:pPr>
            <a:endParaRPr lang="en-IN" sz="3600" b="1" dirty="0" smtClean="0">
              <a:solidFill>
                <a:srgbClr val="C00000"/>
              </a:solidFill>
            </a:endParaRPr>
          </a:p>
          <a:p>
            <a:pPr marL="0" indent="0" algn="ctr">
              <a:buNone/>
            </a:pPr>
            <a:endParaRPr lang="en-IN" sz="3600" b="1" dirty="0">
              <a:solidFill>
                <a:srgbClr val="C00000"/>
              </a:solidFill>
            </a:endParaRPr>
          </a:p>
          <a:p>
            <a:pPr marL="0" indent="0" algn="ctr">
              <a:buNone/>
            </a:pPr>
            <a:r>
              <a:rPr lang="en-IN" sz="5400" b="1" dirty="0" smtClean="0">
                <a:solidFill>
                  <a:srgbClr val="FFFF00"/>
                </a:solidFill>
              </a:rPr>
              <a:t>Classification and Regression trees ????</a:t>
            </a:r>
            <a:endParaRPr lang="en-IN" sz="5400" b="1" dirty="0">
              <a:solidFill>
                <a:srgbClr val="FFFF00"/>
              </a:solidFill>
            </a:endParaRPr>
          </a:p>
        </p:txBody>
      </p:sp>
    </p:spTree>
    <p:extLst>
      <p:ext uri="{BB962C8B-B14F-4D97-AF65-F5344CB8AC3E}">
        <p14:creationId xmlns:p14="http://schemas.microsoft.com/office/powerpoint/2010/main" val="334175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58B2DEAA-D214-4864-A153-B551CE17FF92}"/>
              </a:ext>
            </a:extLst>
          </p:cNvPr>
          <p:cNvSpPr>
            <a:spLocks noGrp="1"/>
          </p:cNvSpPr>
          <p:nvPr>
            <p:ph type="title"/>
          </p:nvPr>
        </p:nvSpPr>
        <p:spPr>
          <a:xfrm>
            <a:off x="646111" y="452718"/>
            <a:ext cx="11025935" cy="1400530"/>
          </a:xfrm>
        </p:spPr>
        <p:txBody>
          <a:bodyPr/>
          <a:lstStyle/>
          <a:p>
            <a:pPr algn="ctr"/>
            <a:r>
              <a:rPr lang="en-IN" b="1" dirty="0">
                <a:solidFill>
                  <a:srgbClr val="FFC000"/>
                </a:solidFill>
              </a:rPr>
              <a:t>Regression </a:t>
            </a:r>
          </a:p>
        </p:txBody>
      </p:sp>
      <p:sp>
        <p:nvSpPr>
          <p:cNvPr id="7" name="Content Placeholder 6">
            <a:extLst>
              <a:ext uri="{FF2B5EF4-FFF2-40B4-BE49-F238E27FC236}">
                <a16:creationId xmlns:a16="http://schemas.microsoft.com/office/drawing/2014/main" xmlns="" id="{1EE934E6-5A11-4E66-8B0E-CB1FE42C832D}"/>
              </a:ext>
            </a:extLst>
          </p:cNvPr>
          <p:cNvSpPr>
            <a:spLocks noGrp="1"/>
          </p:cNvSpPr>
          <p:nvPr>
            <p:ph idx="1"/>
          </p:nvPr>
        </p:nvSpPr>
        <p:spPr>
          <a:xfrm>
            <a:off x="646111" y="1853248"/>
            <a:ext cx="11025935" cy="4305505"/>
          </a:xfrm>
        </p:spPr>
        <p:txBody>
          <a:bodyPr>
            <a:normAutofit/>
          </a:bodyPr>
          <a:lstStyle/>
          <a:p>
            <a:pPr algn="just">
              <a:buClr>
                <a:srgbClr val="FFC000"/>
              </a:buClr>
              <a:buFont typeface="Wingdings" panose="05000000000000000000" pitchFamily="2" charset="2"/>
              <a:buChar char="q"/>
            </a:pPr>
            <a:r>
              <a:rPr lang="en-IN" b="1" dirty="0">
                <a:solidFill>
                  <a:srgbClr val="3399FF"/>
                </a:solidFill>
              </a:rPr>
              <a:t>Technique used for the modeling and analysis of numerical data</a:t>
            </a:r>
          </a:p>
          <a:p>
            <a:pPr algn="just">
              <a:buClr>
                <a:srgbClr val="FFC000"/>
              </a:buClr>
              <a:buFont typeface="Wingdings" panose="05000000000000000000" pitchFamily="2" charset="2"/>
              <a:buChar char="q"/>
            </a:pPr>
            <a:r>
              <a:rPr lang="en-IN" b="1" dirty="0">
                <a:solidFill>
                  <a:srgbClr val="3399FF"/>
                </a:solidFill>
              </a:rPr>
              <a:t>Exploits the relationship between two or more variables so that we can gain information about one of them through knowing values of the other </a:t>
            </a:r>
          </a:p>
          <a:p>
            <a:pPr algn="just">
              <a:buClr>
                <a:srgbClr val="FFC000"/>
              </a:buClr>
              <a:buFont typeface="Wingdings" panose="05000000000000000000" pitchFamily="2" charset="2"/>
              <a:buChar char="q"/>
            </a:pPr>
            <a:r>
              <a:rPr lang="en-IN" b="1" dirty="0">
                <a:solidFill>
                  <a:srgbClr val="3399FF"/>
                </a:solidFill>
              </a:rPr>
              <a:t>Regression can be used for prediction, estimation, hypothesis testing, and modeling causal relationships.</a:t>
            </a:r>
          </a:p>
          <a:p>
            <a:pPr algn="just">
              <a:buClr>
                <a:srgbClr val="FFC000"/>
              </a:buClr>
              <a:buFont typeface="Wingdings" panose="05000000000000000000" pitchFamily="2" charset="2"/>
              <a:buChar char="q"/>
            </a:pPr>
            <a:r>
              <a:rPr lang="en-IN" b="1" dirty="0">
                <a:solidFill>
                  <a:srgbClr val="3399FF"/>
                </a:solidFill>
              </a:rPr>
              <a:t>Linear functions provide the basis for many learning algorithms. </a:t>
            </a:r>
          </a:p>
          <a:p>
            <a:pPr algn="just">
              <a:buClr>
                <a:srgbClr val="FFC000"/>
              </a:buClr>
              <a:buFont typeface="Wingdings" panose="05000000000000000000" pitchFamily="2" charset="2"/>
              <a:buChar char="q"/>
            </a:pPr>
            <a:r>
              <a:rPr lang="en-IN" b="1" dirty="0">
                <a:solidFill>
                  <a:srgbClr val="3399FF"/>
                </a:solidFill>
              </a:rPr>
              <a:t>Can solve the problem of predicting a real-valued function from training examples. </a:t>
            </a:r>
          </a:p>
          <a:p>
            <a:pPr algn="just">
              <a:buClr>
                <a:srgbClr val="FFC000"/>
              </a:buClr>
              <a:buFont typeface="Wingdings" panose="05000000000000000000" pitchFamily="2" charset="2"/>
              <a:buChar char="q"/>
            </a:pPr>
            <a:r>
              <a:rPr lang="en-IN" b="1" dirty="0">
                <a:solidFill>
                  <a:srgbClr val="3399FF"/>
                </a:solidFill>
              </a:rPr>
              <a:t>Regression is a set of techniques for estimating relationships</a:t>
            </a:r>
          </a:p>
        </p:txBody>
      </p:sp>
    </p:spTree>
    <p:extLst>
      <p:ext uri="{BB962C8B-B14F-4D97-AF65-F5344CB8AC3E}">
        <p14:creationId xmlns:p14="http://schemas.microsoft.com/office/powerpoint/2010/main" val="1735797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8CD20-E4BA-48F9-A02D-4639E57C6F6C}"/>
              </a:ext>
            </a:extLst>
          </p:cNvPr>
          <p:cNvSpPr>
            <a:spLocks noGrp="1"/>
          </p:cNvSpPr>
          <p:nvPr>
            <p:ph type="title"/>
          </p:nvPr>
        </p:nvSpPr>
        <p:spPr>
          <a:xfrm>
            <a:off x="1062317" y="0"/>
            <a:ext cx="9283962" cy="525898"/>
          </a:xfrm>
        </p:spPr>
        <p:txBody>
          <a:bodyPr/>
          <a:lstStyle/>
          <a:p>
            <a:pPr algn="ctr"/>
            <a:r>
              <a:rPr lang="en-IN" b="1" dirty="0">
                <a:solidFill>
                  <a:srgbClr val="FFC000"/>
                </a:solidFill>
                <a:latin typeface="Times New Roman" panose="02020603050405020304" pitchFamily="18" charset="0"/>
                <a:cs typeface="Times New Roman" panose="02020603050405020304" pitchFamily="18" charset="0"/>
              </a:rPr>
              <a:t>Simple Linear Regression</a:t>
            </a:r>
          </a:p>
        </p:txBody>
      </p:sp>
      <p:sp>
        <p:nvSpPr>
          <p:cNvPr id="3" name="Content Placeholder 2">
            <a:extLst>
              <a:ext uri="{FF2B5EF4-FFF2-40B4-BE49-F238E27FC236}">
                <a16:creationId xmlns:a16="http://schemas.microsoft.com/office/drawing/2014/main" xmlns="" id="{5218A56E-B938-47C2-A3D9-94A11880DD20}"/>
              </a:ext>
            </a:extLst>
          </p:cNvPr>
          <p:cNvSpPr>
            <a:spLocks noGrp="1"/>
          </p:cNvSpPr>
          <p:nvPr>
            <p:ph idx="1"/>
          </p:nvPr>
        </p:nvSpPr>
        <p:spPr>
          <a:xfrm>
            <a:off x="147918" y="874059"/>
            <a:ext cx="12044082" cy="5782235"/>
          </a:xfrm>
        </p:spPr>
        <p:txBody>
          <a:bodyPr>
            <a:normAutofit fontScale="92500" lnSpcReduction="20000"/>
          </a:bodyPr>
          <a:lstStyle/>
          <a:p>
            <a:pPr marL="0" indent="0" algn="just">
              <a:lnSpc>
                <a:spcPct val="120000"/>
              </a:lnSpc>
              <a:buNone/>
            </a:pPr>
            <a:r>
              <a:rPr lang="en-IN" sz="2600" b="1" dirty="0">
                <a:solidFill>
                  <a:srgbClr val="FFFF00"/>
                </a:solidFill>
                <a:latin typeface="Times New Roman" panose="02020603050405020304" pitchFamily="18" charset="0"/>
                <a:cs typeface="Times New Roman" panose="02020603050405020304" pitchFamily="18" charset="0"/>
              </a:rPr>
              <a:t>Linear regression attempts to model the relationship between two variables by fitting a linear equation to observed data.</a:t>
            </a:r>
          </a:p>
          <a:p>
            <a:pPr marL="0" indent="0" algn="just">
              <a:lnSpc>
                <a:spcPct val="120000"/>
              </a:lnSpc>
              <a:buNone/>
            </a:pPr>
            <a:r>
              <a:rPr lang="en-IN" sz="2600" dirty="0" smtClean="0">
                <a:solidFill>
                  <a:srgbClr val="FF66CC"/>
                </a:solidFill>
                <a:latin typeface="Times New Roman" panose="02020603050405020304" pitchFamily="18" charset="0"/>
                <a:cs typeface="Times New Roman" panose="02020603050405020304" pitchFamily="18" charset="0"/>
              </a:rPr>
              <a:t>We’re </a:t>
            </a:r>
            <a:r>
              <a:rPr lang="en-IN" sz="2600" dirty="0">
                <a:solidFill>
                  <a:srgbClr val="FF66CC"/>
                </a:solidFill>
                <a:latin typeface="Times New Roman" panose="02020603050405020304" pitchFamily="18" charset="0"/>
                <a:cs typeface="Times New Roman" panose="02020603050405020304" pitchFamily="18" charset="0"/>
              </a:rPr>
              <a:t>going to fit a line </a:t>
            </a:r>
            <a:r>
              <a:rPr lang="en-IN" sz="2600" b="1" dirty="0">
                <a:solidFill>
                  <a:srgbClr val="66FFCC"/>
                </a:solidFill>
                <a:latin typeface="Times New Roman" panose="02020603050405020304" pitchFamily="18" charset="0"/>
                <a:cs typeface="Times New Roman" panose="02020603050405020304" pitchFamily="18" charset="0"/>
              </a:rPr>
              <a:t>y = b</a:t>
            </a:r>
            <a:r>
              <a:rPr lang="en-IN" sz="2600" b="1" baseline="-25000" dirty="0">
                <a:solidFill>
                  <a:srgbClr val="66FFCC"/>
                </a:solidFill>
                <a:latin typeface="Times New Roman" panose="02020603050405020304" pitchFamily="18" charset="0"/>
                <a:cs typeface="Times New Roman" panose="02020603050405020304" pitchFamily="18" charset="0"/>
              </a:rPr>
              <a:t>0</a:t>
            </a:r>
            <a:r>
              <a:rPr lang="en-IN" sz="2600" b="1" dirty="0">
                <a:solidFill>
                  <a:srgbClr val="66FFCC"/>
                </a:solidFill>
                <a:latin typeface="Times New Roman" panose="02020603050405020304" pitchFamily="18" charset="0"/>
                <a:cs typeface="Times New Roman" panose="02020603050405020304" pitchFamily="18" charset="0"/>
              </a:rPr>
              <a:t> + b</a:t>
            </a:r>
            <a:r>
              <a:rPr lang="en-IN" sz="2600" b="1" baseline="-25000" dirty="0">
                <a:solidFill>
                  <a:srgbClr val="66FFCC"/>
                </a:solidFill>
                <a:latin typeface="Times New Roman" panose="02020603050405020304" pitchFamily="18" charset="0"/>
                <a:cs typeface="Times New Roman" panose="02020603050405020304" pitchFamily="18" charset="0"/>
              </a:rPr>
              <a:t>1</a:t>
            </a:r>
            <a:r>
              <a:rPr lang="en-IN" sz="2600" b="1" dirty="0">
                <a:solidFill>
                  <a:srgbClr val="66FFCC"/>
                </a:solidFill>
                <a:latin typeface="Times New Roman" panose="02020603050405020304" pitchFamily="18" charset="0"/>
                <a:cs typeface="Times New Roman" panose="02020603050405020304" pitchFamily="18" charset="0"/>
              </a:rPr>
              <a:t>x </a:t>
            </a:r>
            <a:r>
              <a:rPr lang="en-IN" sz="2600" dirty="0">
                <a:solidFill>
                  <a:srgbClr val="FF66CC"/>
                </a:solidFill>
                <a:latin typeface="Times New Roman" panose="02020603050405020304" pitchFamily="18" charset="0"/>
                <a:cs typeface="Times New Roman" panose="02020603050405020304" pitchFamily="18" charset="0"/>
              </a:rPr>
              <a:t>to our data. Here, </a:t>
            </a:r>
            <a:r>
              <a:rPr lang="en-IN" sz="2600" dirty="0">
                <a:solidFill>
                  <a:srgbClr val="66FFCC"/>
                </a:solidFill>
                <a:latin typeface="Times New Roman" panose="02020603050405020304" pitchFamily="18" charset="0"/>
                <a:cs typeface="Times New Roman" panose="02020603050405020304" pitchFamily="18" charset="0"/>
              </a:rPr>
              <a:t>x</a:t>
            </a:r>
            <a:r>
              <a:rPr lang="en-IN" sz="2600" dirty="0">
                <a:solidFill>
                  <a:srgbClr val="FF66CC"/>
                </a:solidFill>
                <a:latin typeface="Times New Roman" panose="02020603050405020304" pitchFamily="18" charset="0"/>
                <a:cs typeface="Times New Roman" panose="02020603050405020304" pitchFamily="18" charset="0"/>
              </a:rPr>
              <a:t> is called the independent variable or predictor variable, and </a:t>
            </a:r>
            <a:r>
              <a:rPr lang="en-IN" sz="2600" dirty="0">
                <a:solidFill>
                  <a:srgbClr val="66FFCC"/>
                </a:solidFill>
                <a:latin typeface="Times New Roman" panose="02020603050405020304" pitchFamily="18" charset="0"/>
                <a:cs typeface="Times New Roman" panose="02020603050405020304" pitchFamily="18" charset="0"/>
              </a:rPr>
              <a:t>y</a:t>
            </a:r>
            <a:r>
              <a:rPr lang="en-IN" sz="2600" dirty="0">
                <a:solidFill>
                  <a:srgbClr val="FF66CC"/>
                </a:solidFill>
                <a:latin typeface="Times New Roman" panose="02020603050405020304" pitchFamily="18" charset="0"/>
                <a:cs typeface="Times New Roman" panose="02020603050405020304" pitchFamily="18" charset="0"/>
              </a:rPr>
              <a:t> is called the dependent variable or response variable.</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Before we talk about how to do the fit, let’s take a closer look at the important quantities from the fit:</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a:t>
            </a:r>
            <a:r>
              <a:rPr lang="en-IN" sz="2600" dirty="0">
                <a:solidFill>
                  <a:srgbClr val="66FFCC"/>
                </a:solidFill>
                <a:latin typeface="Times New Roman" panose="02020603050405020304" pitchFamily="18" charset="0"/>
                <a:cs typeface="Times New Roman" panose="02020603050405020304" pitchFamily="18" charset="0"/>
              </a:rPr>
              <a:t> </a:t>
            </a:r>
            <a:r>
              <a:rPr lang="en-IN" sz="2600" b="1" dirty="0">
                <a:solidFill>
                  <a:srgbClr val="66FFCC"/>
                </a:solidFill>
                <a:latin typeface="Times New Roman" panose="02020603050405020304" pitchFamily="18" charset="0"/>
                <a:cs typeface="Times New Roman" panose="02020603050405020304" pitchFamily="18" charset="0"/>
              </a:rPr>
              <a:t>b</a:t>
            </a:r>
            <a:r>
              <a:rPr lang="en-IN" sz="2600" b="1" baseline="-25000" dirty="0">
                <a:solidFill>
                  <a:srgbClr val="66FFCC"/>
                </a:solidFill>
                <a:latin typeface="Times New Roman" panose="02020603050405020304" pitchFamily="18" charset="0"/>
                <a:cs typeface="Times New Roman" panose="02020603050405020304" pitchFamily="18" charset="0"/>
              </a:rPr>
              <a:t>1</a:t>
            </a:r>
            <a:r>
              <a:rPr lang="en-IN" sz="2600" dirty="0">
                <a:solidFill>
                  <a:srgbClr val="66FFCC"/>
                </a:solidFill>
                <a:latin typeface="Times New Roman" panose="02020603050405020304" pitchFamily="18" charset="0"/>
                <a:cs typeface="Times New Roman" panose="02020603050405020304" pitchFamily="18" charset="0"/>
              </a:rPr>
              <a:t> </a:t>
            </a:r>
            <a:r>
              <a:rPr lang="en-IN" sz="2600" dirty="0">
                <a:solidFill>
                  <a:srgbClr val="FF66CC"/>
                </a:solidFill>
                <a:latin typeface="Times New Roman" panose="02020603050405020304" pitchFamily="18" charset="0"/>
                <a:cs typeface="Times New Roman" panose="02020603050405020304" pitchFamily="18" charset="0"/>
              </a:rPr>
              <a:t>is the slope of the line: this is one of the most important quantities in any linear</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   regression analysis. </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	A value very close to 0 indicates little to no relationship; large positive or negative 	values indicate large positive or negative relationships, respectively.</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 </a:t>
            </a:r>
            <a:r>
              <a:rPr lang="en-IN" sz="2600" b="1" dirty="0">
                <a:solidFill>
                  <a:srgbClr val="66FFCC"/>
                </a:solidFill>
                <a:latin typeface="Times New Roman" panose="02020603050405020304" pitchFamily="18" charset="0"/>
                <a:cs typeface="Times New Roman" panose="02020603050405020304" pitchFamily="18" charset="0"/>
              </a:rPr>
              <a:t>b</a:t>
            </a:r>
            <a:r>
              <a:rPr lang="en-IN" sz="2600" b="1" baseline="-25000" dirty="0">
                <a:solidFill>
                  <a:srgbClr val="66FFCC"/>
                </a:solidFill>
                <a:latin typeface="Times New Roman" panose="02020603050405020304" pitchFamily="18" charset="0"/>
                <a:cs typeface="Times New Roman" panose="02020603050405020304" pitchFamily="18" charset="0"/>
              </a:rPr>
              <a:t>0</a:t>
            </a:r>
            <a:r>
              <a:rPr lang="en-IN" sz="2600" dirty="0">
                <a:solidFill>
                  <a:srgbClr val="FF66CC"/>
                </a:solidFill>
                <a:latin typeface="Times New Roman" panose="02020603050405020304" pitchFamily="18" charset="0"/>
                <a:cs typeface="Times New Roman" panose="02020603050405020304" pitchFamily="18" charset="0"/>
              </a:rPr>
              <a:t> is the intercept of the line.</a:t>
            </a:r>
          </a:p>
          <a:p>
            <a:pPr marL="0" indent="0" algn="just">
              <a:lnSpc>
                <a:spcPct val="120000"/>
              </a:lnSpc>
              <a:buNone/>
            </a:pPr>
            <a:r>
              <a:rPr lang="en-IN" sz="2600" dirty="0">
                <a:solidFill>
                  <a:srgbClr val="FF66CC"/>
                </a:solidFill>
                <a:latin typeface="Times New Roman" panose="02020603050405020304" pitchFamily="18" charset="0"/>
                <a:cs typeface="Times New Roman" panose="02020603050405020304" pitchFamily="18" charset="0"/>
              </a:rPr>
              <a:t>In order to actually fit a line, we’ll start with a way to quantify how good a line is. We’ll then use this to fit the “best” line we can.</a:t>
            </a:r>
          </a:p>
          <a:p>
            <a:pPr marL="0" indent="0">
              <a:buNone/>
            </a:pPr>
            <a:endParaRPr lang="en-IN" dirty="0"/>
          </a:p>
        </p:txBody>
      </p:sp>
    </p:spTree>
    <p:extLst>
      <p:ext uri="{BB962C8B-B14F-4D97-AF65-F5344CB8AC3E}">
        <p14:creationId xmlns:p14="http://schemas.microsoft.com/office/powerpoint/2010/main" val="2173685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78149EA-34CB-4280-99FA-A06479561C89}"/>
              </a:ext>
            </a:extLst>
          </p:cNvPr>
          <p:cNvSpPr txBox="1"/>
          <p:nvPr/>
        </p:nvSpPr>
        <p:spPr>
          <a:xfrm>
            <a:off x="3339548" y="437322"/>
            <a:ext cx="3922643" cy="861774"/>
          </a:xfrm>
          <a:prstGeom prst="rect">
            <a:avLst/>
          </a:prstGeom>
          <a:noFill/>
        </p:spPr>
        <p:txBody>
          <a:bodyPr wrap="square" rtlCol="0">
            <a:spAutoFit/>
          </a:bodyPr>
          <a:lstStyle/>
          <a:p>
            <a:pPr algn="ctr"/>
            <a:r>
              <a:rPr lang="en-IN" sz="3200" b="1" dirty="0">
                <a:solidFill>
                  <a:srgbClr val="FFC000"/>
                </a:solidFill>
              </a:rPr>
              <a:t>Linear Regression</a:t>
            </a:r>
          </a:p>
          <a:p>
            <a:endParaRPr lang="en-IN" dirty="0"/>
          </a:p>
        </p:txBody>
      </p:sp>
      <p:pic>
        <p:nvPicPr>
          <p:cNvPr id="4" name="Picture 3">
            <a:extLst>
              <a:ext uri="{FF2B5EF4-FFF2-40B4-BE49-F238E27FC236}">
                <a16:creationId xmlns:a16="http://schemas.microsoft.com/office/drawing/2014/main" xmlns="" id="{F3275D70-90EB-446B-9A20-CF795C8BC3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92443" y="1175986"/>
            <a:ext cx="8407113" cy="5035732"/>
          </a:xfrm>
          <a:prstGeom prst="rect">
            <a:avLst/>
          </a:prstGeom>
        </p:spPr>
      </p:pic>
    </p:spTree>
    <p:extLst>
      <p:ext uri="{BB962C8B-B14F-4D97-AF65-F5344CB8AC3E}">
        <p14:creationId xmlns:p14="http://schemas.microsoft.com/office/powerpoint/2010/main" val="3490099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CEB4E3E-11E9-46A7-9C66-156C14BDE35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96981" y="1337891"/>
            <a:ext cx="11089585" cy="4182218"/>
          </a:xfrm>
          <a:prstGeom prst="rect">
            <a:avLst/>
          </a:prstGeom>
        </p:spPr>
      </p:pic>
    </p:spTree>
    <p:extLst>
      <p:ext uri="{BB962C8B-B14F-4D97-AF65-F5344CB8AC3E}">
        <p14:creationId xmlns:p14="http://schemas.microsoft.com/office/powerpoint/2010/main" val="3472957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D626950-9B36-4263-817D-9876765F482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30424" y="1370833"/>
            <a:ext cx="10668556" cy="4923949"/>
          </a:xfrm>
          <a:prstGeom prst="rect">
            <a:avLst/>
          </a:prstGeom>
        </p:spPr>
      </p:pic>
    </p:spTree>
    <p:extLst>
      <p:ext uri="{BB962C8B-B14F-4D97-AF65-F5344CB8AC3E}">
        <p14:creationId xmlns:p14="http://schemas.microsoft.com/office/powerpoint/2010/main" val="249791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0A22B26-6AB5-405D-9266-C7D729EAFEE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54406" y="993913"/>
            <a:ext cx="11083187" cy="5115316"/>
          </a:xfrm>
        </p:spPr>
      </p:pic>
    </p:spTree>
    <p:extLst>
      <p:ext uri="{BB962C8B-B14F-4D97-AF65-F5344CB8AC3E}">
        <p14:creationId xmlns:p14="http://schemas.microsoft.com/office/powerpoint/2010/main" val="456351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DB415-6A82-462E-AC99-9A89531FC00C}"/>
              </a:ext>
            </a:extLst>
          </p:cNvPr>
          <p:cNvSpPr>
            <a:spLocks noGrp="1"/>
          </p:cNvSpPr>
          <p:nvPr>
            <p:ph type="title"/>
          </p:nvPr>
        </p:nvSpPr>
        <p:spPr>
          <a:xfrm>
            <a:off x="1103312" y="452718"/>
            <a:ext cx="8947522" cy="1005021"/>
          </a:xfrm>
        </p:spPr>
        <p:txBody>
          <a:bodyPr/>
          <a:lstStyle/>
          <a:p>
            <a:pPr algn="ctr"/>
            <a:r>
              <a:rPr lang="en-IN" b="1" dirty="0">
                <a:solidFill>
                  <a:srgbClr val="FFC000"/>
                </a:solidFill>
              </a:rPr>
              <a:t>Goodness of fit – R</a:t>
            </a:r>
            <a:r>
              <a:rPr lang="en-IN" b="1" baseline="30000" dirty="0">
                <a:solidFill>
                  <a:srgbClr val="FFC000"/>
                </a:solidFill>
              </a:rPr>
              <a:t>2</a:t>
            </a:r>
            <a:endParaRPr lang="en-IN" dirty="0">
              <a:solidFill>
                <a:srgbClr val="FFC000"/>
              </a:solidFill>
            </a:endParaRPr>
          </a:p>
        </p:txBody>
      </p:sp>
      <p:sp>
        <p:nvSpPr>
          <p:cNvPr id="3" name="Content Placeholder 2">
            <a:extLst>
              <a:ext uri="{FF2B5EF4-FFF2-40B4-BE49-F238E27FC236}">
                <a16:creationId xmlns:a16="http://schemas.microsoft.com/office/drawing/2014/main" xmlns="" id="{C20C79EB-3044-4C16-825F-D43DBE18439E}"/>
              </a:ext>
            </a:extLst>
          </p:cNvPr>
          <p:cNvSpPr>
            <a:spLocks noGrp="1"/>
          </p:cNvSpPr>
          <p:nvPr>
            <p:ph idx="1"/>
          </p:nvPr>
        </p:nvSpPr>
        <p:spPr>
          <a:xfrm>
            <a:off x="980661" y="1457739"/>
            <a:ext cx="10257182" cy="4790661"/>
          </a:xfrm>
        </p:spPr>
        <p:txBody>
          <a:bodyPr>
            <a:normAutofit/>
          </a:bodyPr>
          <a:lstStyle/>
          <a:p>
            <a:pPr marL="0" indent="0">
              <a:buNone/>
            </a:pPr>
            <a:r>
              <a:rPr lang="en-IN" sz="2400" b="1" dirty="0">
                <a:solidFill>
                  <a:srgbClr val="FF66CC"/>
                </a:solidFill>
                <a:latin typeface="Times New Roman" panose="02020603050405020304" pitchFamily="18" charset="0"/>
                <a:cs typeface="Times New Roman" panose="02020603050405020304" pitchFamily="18" charset="0"/>
              </a:rPr>
              <a:t>WHAT IS R-SQUARED?</a:t>
            </a:r>
          </a:p>
          <a:p>
            <a:pPr marL="0" indent="0">
              <a:buNone/>
            </a:pPr>
            <a:endParaRPr lang="en-IN" sz="2400" b="1" dirty="0">
              <a:solidFill>
                <a:srgbClr val="FF66CC"/>
              </a:solidFill>
              <a:latin typeface="Times New Roman" panose="02020603050405020304" pitchFamily="18" charset="0"/>
              <a:cs typeface="Times New Roman" panose="02020603050405020304" pitchFamily="18" charset="0"/>
            </a:endParaRPr>
          </a:p>
          <a:p>
            <a:pPr>
              <a:buClr>
                <a:srgbClr val="C00000"/>
              </a:buClr>
              <a:buFont typeface="Wingdings" panose="05000000000000000000" pitchFamily="2" charset="2"/>
              <a:buChar char="q"/>
            </a:pPr>
            <a:r>
              <a:rPr lang="en-IN" sz="2400" b="1" dirty="0">
                <a:solidFill>
                  <a:srgbClr val="009999"/>
                </a:solidFill>
                <a:latin typeface="Times New Roman" panose="02020603050405020304" pitchFamily="18" charset="0"/>
                <a:cs typeface="Times New Roman" panose="02020603050405020304" pitchFamily="18" charset="0"/>
              </a:rPr>
              <a:t>R-squared is a statistical measure of how close the data are to the fitted regression line. </a:t>
            </a:r>
          </a:p>
          <a:p>
            <a:pPr>
              <a:buClr>
                <a:srgbClr val="C00000"/>
              </a:buClr>
              <a:buFont typeface="Wingdings" panose="05000000000000000000" pitchFamily="2" charset="2"/>
              <a:buChar char="q"/>
            </a:pPr>
            <a:r>
              <a:rPr lang="en-IN" sz="2400" b="1" dirty="0">
                <a:solidFill>
                  <a:srgbClr val="009999"/>
                </a:solidFill>
                <a:latin typeface="Times New Roman" panose="02020603050405020304" pitchFamily="18" charset="0"/>
                <a:cs typeface="Times New Roman" panose="02020603050405020304" pitchFamily="18" charset="0"/>
              </a:rPr>
              <a:t>It is also known as the coefficient of determination, or the coefficient of multiple determination for multiple regression.</a:t>
            </a:r>
          </a:p>
          <a:p>
            <a:pPr>
              <a:buClr>
                <a:srgbClr val="C00000"/>
              </a:buClr>
              <a:buFont typeface="Wingdings" panose="05000000000000000000" pitchFamily="2" charset="2"/>
              <a:buChar char="q"/>
            </a:pPr>
            <a:r>
              <a:rPr lang="en-IN" sz="2400" b="1" dirty="0">
                <a:solidFill>
                  <a:srgbClr val="009999"/>
                </a:solidFill>
                <a:latin typeface="Times New Roman" panose="02020603050405020304" pitchFamily="18" charset="0"/>
                <a:cs typeface="Times New Roman" panose="02020603050405020304" pitchFamily="18" charset="0"/>
              </a:rPr>
              <a:t>The definition of R-squared is fairly straight-forward; it is the percentage of the response variable variation that is explained by a linear model. </a:t>
            </a:r>
          </a:p>
          <a:p>
            <a:pPr>
              <a:buClr>
                <a:srgbClr val="C00000"/>
              </a:buClr>
              <a:buFont typeface="Wingdings" panose="05000000000000000000" pitchFamily="2" charset="2"/>
              <a:buChar char="q"/>
            </a:pPr>
            <a:r>
              <a:rPr lang="en-IN" sz="2400" b="1" dirty="0">
                <a:solidFill>
                  <a:srgbClr val="009999"/>
                </a:solidFill>
                <a:latin typeface="Times New Roman" panose="02020603050405020304" pitchFamily="18" charset="0"/>
                <a:cs typeface="Times New Roman" panose="02020603050405020304" pitchFamily="18" charset="0"/>
              </a:rPr>
              <a:t>R-squared = Explained variation / Total variation</a:t>
            </a:r>
          </a:p>
        </p:txBody>
      </p:sp>
    </p:spTree>
    <p:extLst>
      <p:ext uri="{BB962C8B-B14F-4D97-AF65-F5344CB8AC3E}">
        <p14:creationId xmlns:p14="http://schemas.microsoft.com/office/powerpoint/2010/main" val="21489372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914476-0BA1-4B5B-9DB3-303AE8AAD0E7}"/>
              </a:ext>
            </a:extLst>
          </p:cNvPr>
          <p:cNvSpPr>
            <a:spLocks noGrp="1"/>
          </p:cNvSpPr>
          <p:nvPr>
            <p:ph type="title"/>
          </p:nvPr>
        </p:nvSpPr>
        <p:spPr/>
        <p:txBody>
          <a:bodyPr/>
          <a:lstStyle/>
          <a:p>
            <a:pPr algn="ctr"/>
            <a:r>
              <a:rPr lang="en-IN" b="1" dirty="0">
                <a:solidFill>
                  <a:srgbClr val="FFFF00"/>
                </a:solidFill>
              </a:rPr>
              <a:t>Goodness of fit – R</a:t>
            </a:r>
            <a:r>
              <a:rPr lang="en-IN" b="1" baseline="30000" dirty="0">
                <a:solidFill>
                  <a:srgbClr val="FFFF00"/>
                </a:solidFill>
              </a:rPr>
              <a:t>2</a:t>
            </a:r>
          </a:p>
        </p:txBody>
      </p:sp>
      <p:pic>
        <p:nvPicPr>
          <p:cNvPr id="5" name="Content Placeholder 4">
            <a:extLst>
              <a:ext uri="{FF2B5EF4-FFF2-40B4-BE49-F238E27FC236}">
                <a16:creationId xmlns:a16="http://schemas.microsoft.com/office/drawing/2014/main" xmlns="" id="{F6F802A4-CCBC-472C-91D9-DF666065248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99" r="18426"/>
          <a:stretch/>
        </p:blipFill>
        <p:spPr>
          <a:xfrm>
            <a:off x="2141166" y="1567254"/>
            <a:ext cx="6989582" cy="4972588"/>
          </a:xfrm>
        </p:spPr>
      </p:pic>
    </p:spTree>
    <p:extLst>
      <p:ext uri="{BB962C8B-B14F-4D97-AF65-F5344CB8AC3E}">
        <p14:creationId xmlns:p14="http://schemas.microsoft.com/office/powerpoint/2010/main" val="719115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66029AD-BE58-478F-9916-D29636D1A1E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0491" b="11553"/>
          <a:stretch/>
        </p:blipFill>
        <p:spPr>
          <a:xfrm>
            <a:off x="586517" y="1510748"/>
            <a:ext cx="4489066" cy="4638218"/>
          </a:xfrm>
        </p:spPr>
      </p:pic>
      <p:pic>
        <p:nvPicPr>
          <p:cNvPr id="6" name="Content Placeholder 4">
            <a:extLst>
              <a:ext uri="{FF2B5EF4-FFF2-40B4-BE49-F238E27FC236}">
                <a16:creationId xmlns:a16="http://schemas.microsoft.com/office/drawing/2014/main" xmlns="" id="{A14BB587-299F-43F7-BB90-B9CCC577E69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9530" b="13799"/>
          <a:stretch/>
        </p:blipFill>
        <p:spPr>
          <a:xfrm>
            <a:off x="5593134" y="1510748"/>
            <a:ext cx="5883857" cy="4638218"/>
          </a:xfrm>
          <a:prstGeom prst="rect">
            <a:avLst/>
          </a:prstGeom>
        </p:spPr>
      </p:pic>
    </p:spTree>
    <p:extLst>
      <p:ext uri="{BB962C8B-B14F-4D97-AF65-F5344CB8AC3E}">
        <p14:creationId xmlns:p14="http://schemas.microsoft.com/office/powerpoint/2010/main" val="1518395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452718"/>
            <a:ext cx="9822234" cy="663388"/>
          </a:xfrm>
        </p:spPr>
        <p:txBody>
          <a:bodyPr/>
          <a:lstStyle/>
          <a:p>
            <a:r>
              <a:rPr lang="en-IN" sz="4400" b="1" dirty="0">
                <a:solidFill>
                  <a:srgbClr val="FFFF00"/>
                </a:solidFill>
                <a:latin typeface="LucidaBright-Demi"/>
              </a:rPr>
              <a:t>Learning a Class from Examples</a:t>
            </a:r>
            <a:br>
              <a:rPr lang="en-IN" sz="4400" b="1" dirty="0">
                <a:solidFill>
                  <a:srgbClr val="FFFF00"/>
                </a:solidFill>
                <a:latin typeface="LucidaBright-Demi"/>
              </a:rPr>
            </a:br>
            <a:endParaRPr lang="en-IN" dirty="0">
              <a:solidFill>
                <a:srgbClr val="FFFF00"/>
              </a:solidFill>
            </a:endParaRPr>
          </a:p>
        </p:txBody>
      </p:sp>
      <p:sp>
        <p:nvSpPr>
          <p:cNvPr id="4" name="Rectangle 3"/>
          <p:cNvSpPr/>
          <p:nvPr/>
        </p:nvSpPr>
        <p:spPr>
          <a:xfrm>
            <a:off x="605118" y="1600199"/>
            <a:ext cx="10945906" cy="4247317"/>
          </a:xfrm>
          <a:prstGeom prst="rect">
            <a:avLst/>
          </a:prstGeom>
        </p:spPr>
        <p:txBody>
          <a:bodyPr wrap="square">
            <a:spAutoFit/>
          </a:bodyPr>
          <a:lstStyle/>
          <a:p>
            <a:pPr algn="just"/>
            <a:r>
              <a:rPr lang="en-IN" dirty="0" smtClean="0">
                <a:latin typeface="Arial" panose="020B0604020202020204" pitchFamily="34" charset="0"/>
                <a:cs typeface="Arial" panose="020B0604020202020204" pitchFamily="34" charset="0"/>
              </a:rPr>
              <a:t>Let </a:t>
            </a:r>
            <a:r>
              <a:rPr lang="en-IN" dirty="0">
                <a:latin typeface="Arial" panose="020B0604020202020204" pitchFamily="34" charset="0"/>
                <a:cs typeface="Arial" panose="020B0604020202020204" pitchFamily="34" charset="0"/>
              </a:rPr>
              <a:t>us say we want to learn the </a:t>
            </a:r>
            <a:r>
              <a:rPr lang="en-IN" i="1" dirty="0">
                <a:latin typeface="Arial" panose="020B0604020202020204" pitchFamily="34" charset="0"/>
                <a:cs typeface="Arial" panose="020B0604020202020204" pitchFamily="34" charset="0"/>
              </a:rPr>
              <a:t>class</a:t>
            </a:r>
            <a:r>
              <a:rPr lang="en-IN" dirty="0">
                <a:latin typeface="Arial" panose="020B0604020202020204" pitchFamily="34" charset="0"/>
                <a:cs typeface="Arial" panose="020B0604020202020204" pitchFamily="34" charset="0"/>
              </a:rPr>
              <a:t>, C, of a “family car.” We have </a:t>
            </a:r>
            <a:r>
              <a:rPr lang="en-IN" dirty="0" smtClean="0">
                <a:latin typeface="Arial" panose="020B0604020202020204" pitchFamily="34" charset="0"/>
                <a:cs typeface="Arial" panose="020B0604020202020204" pitchFamily="34" charset="0"/>
              </a:rPr>
              <a:t>a set </a:t>
            </a:r>
            <a:r>
              <a:rPr lang="en-IN" dirty="0">
                <a:latin typeface="Arial" panose="020B0604020202020204" pitchFamily="34" charset="0"/>
                <a:cs typeface="Arial" panose="020B0604020202020204" pitchFamily="34" charset="0"/>
              </a:rPr>
              <a:t>of examples of cars, and we have a group of people that we survey </a:t>
            </a:r>
            <a:r>
              <a:rPr lang="en-IN" dirty="0" smtClean="0">
                <a:latin typeface="Arial" panose="020B0604020202020204" pitchFamily="34" charset="0"/>
                <a:cs typeface="Arial" panose="020B0604020202020204" pitchFamily="34" charset="0"/>
              </a:rPr>
              <a:t>to whom </a:t>
            </a:r>
            <a:r>
              <a:rPr lang="en-IN" dirty="0">
                <a:latin typeface="Arial" panose="020B0604020202020204" pitchFamily="34" charset="0"/>
                <a:cs typeface="Arial" panose="020B0604020202020204" pitchFamily="34" charset="0"/>
              </a:rPr>
              <a:t>we show these cars. The people look at the cars and label them;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cars that they believe are family cars are </a:t>
            </a:r>
            <a:r>
              <a:rPr lang="en-IN" i="1" dirty="0">
                <a:solidFill>
                  <a:schemeClr val="accent3">
                    <a:lumMod val="60000"/>
                    <a:lumOff val="40000"/>
                  </a:schemeClr>
                </a:solidFill>
                <a:latin typeface="Arial" panose="020B0604020202020204" pitchFamily="34" charset="0"/>
                <a:cs typeface="Arial" panose="020B0604020202020204" pitchFamily="34" charset="0"/>
              </a:rPr>
              <a:t>positive examples</a:t>
            </a:r>
            <a:r>
              <a:rPr lang="en-IN" dirty="0">
                <a:latin typeface="Arial" panose="020B0604020202020204" pitchFamily="34" charset="0"/>
                <a:cs typeface="Arial" panose="020B0604020202020204" pitchFamily="34" charset="0"/>
              </a:rPr>
              <a:t>, and the </a:t>
            </a:r>
            <a:r>
              <a:rPr lang="en-IN" dirty="0" smtClean="0">
                <a:latin typeface="Arial" panose="020B0604020202020204" pitchFamily="34" charset="0"/>
                <a:cs typeface="Arial" panose="020B0604020202020204" pitchFamily="34" charset="0"/>
              </a:rPr>
              <a:t>other </a:t>
            </a:r>
            <a:r>
              <a:rPr lang="en-IN" dirty="0">
                <a:latin typeface="Arial" panose="020B0604020202020204" pitchFamily="34" charset="0"/>
                <a:cs typeface="Arial" panose="020B0604020202020204" pitchFamily="34" charset="0"/>
              </a:rPr>
              <a:t>cars are </a:t>
            </a:r>
            <a:r>
              <a:rPr lang="en-IN" i="1" dirty="0">
                <a:solidFill>
                  <a:schemeClr val="accent3">
                    <a:lumMod val="60000"/>
                    <a:lumOff val="40000"/>
                  </a:schemeClr>
                </a:solidFill>
                <a:latin typeface="Arial" panose="020B0604020202020204" pitchFamily="34" charset="0"/>
                <a:cs typeface="Arial" panose="020B0604020202020204" pitchFamily="34" charset="0"/>
              </a:rPr>
              <a:t>negative examples</a:t>
            </a:r>
            <a:r>
              <a:rPr lang="en-IN" dirty="0">
                <a:latin typeface="Arial" panose="020B0604020202020204" pitchFamily="34" charset="0"/>
                <a:cs typeface="Arial" panose="020B0604020202020204" pitchFamily="34" charset="0"/>
              </a:rPr>
              <a:t>. Class learning is finding a description that </a:t>
            </a:r>
            <a:r>
              <a:rPr lang="en-IN" dirty="0" smtClean="0">
                <a:latin typeface="Arial" panose="020B0604020202020204" pitchFamily="34" charset="0"/>
                <a:cs typeface="Arial" panose="020B0604020202020204" pitchFamily="34" charset="0"/>
              </a:rPr>
              <a:t>is shared </a:t>
            </a:r>
            <a:r>
              <a:rPr lang="en-IN" dirty="0">
                <a:latin typeface="Arial" panose="020B0604020202020204" pitchFamily="34" charset="0"/>
                <a:cs typeface="Arial" panose="020B0604020202020204" pitchFamily="34" charset="0"/>
              </a:rPr>
              <a:t>by all the positive examples and none of the negative examples</a:t>
            </a:r>
            <a:r>
              <a:rPr lang="en-IN" dirty="0" smtClean="0">
                <a:latin typeface="Arial" panose="020B0604020202020204" pitchFamily="34" charset="0"/>
                <a:cs typeface="Arial" panose="020B0604020202020204" pitchFamily="34" charset="0"/>
              </a:rPr>
              <a:t>. Doing </a:t>
            </a:r>
            <a:r>
              <a:rPr lang="en-IN" dirty="0">
                <a:latin typeface="Arial" panose="020B0604020202020204" pitchFamily="34" charset="0"/>
                <a:cs typeface="Arial" panose="020B0604020202020204" pitchFamily="34" charset="0"/>
              </a:rPr>
              <a:t>this, we can make a prediction: Given a car that we have not </a:t>
            </a:r>
            <a:r>
              <a:rPr lang="en-IN" dirty="0" smtClean="0">
                <a:latin typeface="Arial" panose="020B0604020202020204" pitchFamily="34" charset="0"/>
                <a:cs typeface="Arial" panose="020B0604020202020204" pitchFamily="34" charset="0"/>
              </a:rPr>
              <a:t>seen before</a:t>
            </a:r>
            <a:r>
              <a:rPr lang="en-IN" dirty="0">
                <a:latin typeface="Arial" panose="020B0604020202020204" pitchFamily="34" charset="0"/>
                <a:cs typeface="Arial" panose="020B0604020202020204" pitchFamily="34" charset="0"/>
              </a:rPr>
              <a:t>, by checking with the description learned, we will be able to </a:t>
            </a:r>
            <a:r>
              <a:rPr lang="en-IN" dirty="0" smtClean="0">
                <a:latin typeface="Arial" panose="020B0604020202020204" pitchFamily="34" charset="0"/>
                <a:cs typeface="Arial" panose="020B0604020202020204" pitchFamily="34" charset="0"/>
              </a:rPr>
              <a:t>say whether </a:t>
            </a:r>
            <a:r>
              <a:rPr lang="en-IN" dirty="0">
                <a:latin typeface="Arial" panose="020B0604020202020204" pitchFamily="34" charset="0"/>
                <a:cs typeface="Arial" panose="020B0604020202020204" pitchFamily="34" charset="0"/>
              </a:rPr>
              <a:t>it is a family car or not. Or we can do knowledge extraction</a:t>
            </a:r>
            <a:r>
              <a:rPr lang="en-IN" dirty="0" smtClean="0">
                <a:latin typeface="Arial" panose="020B0604020202020204" pitchFamily="34" charset="0"/>
                <a:cs typeface="Arial" panose="020B0604020202020204" pitchFamily="34" charset="0"/>
              </a:rPr>
              <a:t>: This </a:t>
            </a:r>
            <a:r>
              <a:rPr lang="en-IN" dirty="0">
                <a:latin typeface="Arial" panose="020B0604020202020204" pitchFamily="34" charset="0"/>
                <a:cs typeface="Arial" panose="020B0604020202020204" pitchFamily="34" charset="0"/>
              </a:rPr>
              <a:t>study may be sponsored by a car company, and the aim may be </a:t>
            </a:r>
            <a:r>
              <a:rPr lang="en-IN" dirty="0" smtClean="0">
                <a:latin typeface="Arial" panose="020B0604020202020204" pitchFamily="34" charset="0"/>
                <a:cs typeface="Arial" panose="020B0604020202020204" pitchFamily="34" charset="0"/>
              </a:rPr>
              <a:t>to understand </a:t>
            </a:r>
            <a:r>
              <a:rPr lang="en-IN" dirty="0">
                <a:latin typeface="Arial" panose="020B0604020202020204" pitchFamily="34" charset="0"/>
                <a:cs typeface="Arial" panose="020B0604020202020204" pitchFamily="34" charset="0"/>
              </a:rPr>
              <a:t>what people expect from a family car</a:t>
            </a:r>
            <a:r>
              <a:rPr lang="en-IN" dirty="0" smtClean="0">
                <a:latin typeface="Arial" panose="020B0604020202020204" pitchFamily="34" charset="0"/>
                <a:cs typeface="Arial" panose="020B0604020202020204" pitchFamily="34" charset="0"/>
              </a:rPr>
              <a: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After some discussions with experts in the field, let us say that </a:t>
            </a:r>
            <a:r>
              <a:rPr lang="en-IN" dirty="0" smtClean="0">
                <a:latin typeface="Arial" panose="020B0604020202020204" pitchFamily="34" charset="0"/>
                <a:cs typeface="Arial" panose="020B0604020202020204" pitchFamily="34" charset="0"/>
              </a:rPr>
              <a:t>we reach </a:t>
            </a:r>
            <a:r>
              <a:rPr lang="en-IN" dirty="0">
                <a:latin typeface="Arial" panose="020B0604020202020204" pitchFamily="34" charset="0"/>
                <a:cs typeface="Arial" panose="020B0604020202020204" pitchFamily="34" charset="0"/>
              </a:rPr>
              <a:t>the conclusion that among all features a car may have, the </a:t>
            </a:r>
            <a:r>
              <a:rPr lang="en-IN" dirty="0" smtClean="0">
                <a:latin typeface="Arial" panose="020B0604020202020204" pitchFamily="34" charset="0"/>
                <a:cs typeface="Arial" panose="020B0604020202020204" pitchFamily="34" charset="0"/>
              </a:rPr>
              <a:t>features that </a:t>
            </a:r>
            <a:r>
              <a:rPr lang="en-IN" dirty="0">
                <a:latin typeface="Arial" panose="020B0604020202020204" pitchFamily="34" charset="0"/>
                <a:cs typeface="Arial" panose="020B0604020202020204" pitchFamily="34" charset="0"/>
              </a:rPr>
              <a:t>separate a family car from other type of cars are the price and </a:t>
            </a:r>
            <a:r>
              <a:rPr lang="en-IN" dirty="0" smtClean="0">
                <a:latin typeface="Arial" panose="020B0604020202020204" pitchFamily="34" charset="0"/>
                <a:cs typeface="Arial" panose="020B0604020202020204" pitchFamily="34" charset="0"/>
              </a:rPr>
              <a:t>engine power</a:t>
            </a:r>
            <a:r>
              <a:rPr lang="en-IN" dirty="0">
                <a:latin typeface="Arial" panose="020B0604020202020204" pitchFamily="34" charset="0"/>
                <a:cs typeface="Arial" panose="020B0604020202020204" pitchFamily="34" charset="0"/>
              </a:rPr>
              <a:t>. These two attributes are the </a:t>
            </a:r>
            <a:r>
              <a:rPr lang="en-IN" i="1" dirty="0">
                <a:latin typeface="Arial" panose="020B0604020202020204" pitchFamily="34" charset="0"/>
                <a:cs typeface="Arial" panose="020B0604020202020204" pitchFamily="34" charset="0"/>
              </a:rPr>
              <a:t>inputs </a:t>
            </a:r>
            <a:r>
              <a:rPr lang="en-IN" dirty="0">
                <a:latin typeface="Arial" panose="020B0604020202020204" pitchFamily="34" charset="0"/>
                <a:cs typeface="Arial" panose="020B0604020202020204" pitchFamily="34" charset="0"/>
              </a:rPr>
              <a:t>to the class recognizer. </a:t>
            </a:r>
            <a:r>
              <a:rPr lang="en-IN" dirty="0" smtClean="0">
                <a:latin typeface="Arial" panose="020B0604020202020204" pitchFamily="34" charset="0"/>
                <a:cs typeface="Arial" panose="020B0604020202020204" pitchFamily="34" charset="0"/>
              </a:rPr>
              <a:t>Note  </a:t>
            </a:r>
            <a:r>
              <a:rPr lang="en-IN" dirty="0">
                <a:latin typeface="Arial" panose="020B0604020202020204" pitchFamily="34" charset="0"/>
                <a:cs typeface="Arial" panose="020B0604020202020204" pitchFamily="34" charset="0"/>
              </a:rPr>
              <a:t>that when we decide on this particular </a:t>
            </a:r>
            <a:r>
              <a:rPr lang="en-IN" i="1" dirty="0">
                <a:latin typeface="Arial" panose="020B0604020202020204" pitchFamily="34" charset="0"/>
                <a:cs typeface="Arial" panose="020B0604020202020204" pitchFamily="34" charset="0"/>
              </a:rPr>
              <a:t>input representation</a:t>
            </a:r>
            <a:r>
              <a:rPr lang="en-IN" dirty="0">
                <a:latin typeface="Arial" panose="020B0604020202020204" pitchFamily="34" charset="0"/>
                <a:cs typeface="Arial" panose="020B0604020202020204" pitchFamily="34" charset="0"/>
              </a:rPr>
              <a:t>, we are </a:t>
            </a:r>
            <a:r>
              <a:rPr lang="en-IN" dirty="0" smtClean="0">
                <a:latin typeface="Arial" panose="020B0604020202020204" pitchFamily="34" charset="0"/>
                <a:cs typeface="Arial" panose="020B0604020202020204" pitchFamily="34" charset="0"/>
              </a:rPr>
              <a:t>ignoring </a:t>
            </a:r>
            <a:r>
              <a:rPr lang="en-IN" dirty="0">
                <a:latin typeface="Arial" panose="020B0604020202020204" pitchFamily="34" charset="0"/>
                <a:cs typeface="Arial" panose="020B0604020202020204" pitchFamily="34" charset="0"/>
              </a:rPr>
              <a:t>various other attributes as irrelevant. Though one may think of </a:t>
            </a:r>
            <a:r>
              <a:rPr lang="en-IN" dirty="0" smtClean="0">
                <a:latin typeface="Arial" panose="020B0604020202020204" pitchFamily="34" charset="0"/>
                <a:cs typeface="Arial" panose="020B0604020202020204" pitchFamily="34" charset="0"/>
              </a:rPr>
              <a:t>other attributes </a:t>
            </a:r>
            <a:r>
              <a:rPr lang="en-IN" dirty="0">
                <a:latin typeface="Arial" panose="020B0604020202020204" pitchFamily="34" charset="0"/>
                <a:cs typeface="Arial" panose="020B0604020202020204" pitchFamily="34" charset="0"/>
              </a:rPr>
              <a:t>such as seating capacity and </a:t>
            </a:r>
            <a:r>
              <a:rPr lang="en-IN" dirty="0" err="1">
                <a:latin typeface="Arial" panose="020B0604020202020204" pitchFamily="34" charset="0"/>
                <a:cs typeface="Arial" panose="020B0604020202020204" pitchFamily="34" charset="0"/>
              </a:rPr>
              <a:t>color</a:t>
            </a:r>
            <a:r>
              <a:rPr lang="en-IN" dirty="0">
                <a:latin typeface="Arial" panose="020B0604020202020204" pitchFamily="34" charset="0"/>
                <a:cs typeface="Arial" panose="020B0604020202020204" pitchFamily="34" charset="0"/>
              </a:rPr>
              <a:t> that might be important </a:t>
            </a:r>
            <a:r>
              <a:rPr lang="en-IN" dirty="0" smtClean="0">
                <a:latin typeface="Arial" panose="020B0604020202020204" pitchFamily="34" charset="0"/>
                <a:cs typeface="Arial" panose="020B0604020202020204" pitchFamily="34" charset="0"/>
              </a:rPr>
              <a:t>for distinguishing </a:t>
            </a:r>
            <a:r>
              <a:rPr lang="en-IN" dirty="0">
                <a:latin typeface="Arial" panose="020B0604020202020204" pitchFamily="34" charset="0"/>
                <a:cs typeface="Arial" panose="020B0604020202020204" pitchFamily="34" charset="0"/>
              </a:rPr>
              <a:t>among car types, we will consider only price and </a:t>
            </a:r>
            <a:r>
              <a:rPr lang="en-IN" dirty="0" smtClean="0">
                <a:latin typeface="Arial" panose="020B0604020202020204" pitchFamily="34" charset="0"/>
                <a:cs typeface="Arial" panose="020B0604020202020204" pitchFamily="34" charset="0"/>
              </a:rPr>
              <a:t>engine power </a:t>
            </a:r>
            <a:r>
              <a:rPr lang="en-IN" dirty="0">
                <a:latin typeface="Arial" panose="020B0604020202020204" pitchFamily="34" charset="0"/>
                <a:cs typeface="Arial" panose="020B0604020202020204" pitchFamily="34" charset="0"/>
              </a:rPr>
              <a:t>to keep this example simple.</a:t>
            </a:r>
          </a:p>
        </p:txBody>
      </p:sp>
    </p:spTree>
    <p:extLst>
      <p:ext uri="{BB962C8B-B14F-4D97-AF65-F5344CB8AC3E}">
        <p14:creationId xmlns:p14="http://schemas.microsoft.com/office/powerpoint/2010/main" val="207882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xmlns="" id="{EC866F62-58C4-4844-93B0-1EFE125A70C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14426" b="12516"/>
          <a:stretch/>
        </p:blipFill>
        <p:spPr>
          <a:xfrm>
            <a:off x="829219" y="1285462"/>
            <a:ext cx="10533562" cy="4970238"/>
          </a:xfrm>
        </p:spPr>
      </p:pic>
    </p:spTree>
    <p:extLst>
      <p:ext uri="{BB962C8B-B14F-4D97-AF65-F5344CB8AC3E}">
        <p14:creationId xmlns:p14="http://schemas.microsoft.com/office/powerpoint/2010/main" val="2152110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9281" y="564777"/>
            <a:ext cx="11646325" cy="5378824"/>
          </a:xfrm>
          <a:prstGeom prst="rect">
            <a:avLst/>
          </a:prstGeom>
        </p:spPr>
      </p:pic>
    </p:spTree>
    <p:extLst>
      <p:ext uri="{BB962C8B-B14F-4D97-AF65-F5344CB8AC3E}">
        <p14:creationId xmlns:p14="http://schemas.microsoft.com/office/powerpoint/2010/main" val="29518805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963E938-2EEA-42AA-9469-8687EC91B182}"/>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49234" b="12194"/>
          <a:stretch/>
        </p:blipFill>
        <p:spPr>
          <a:xfrm>
            <a:off x="356491" y="929748"/>
            <a:ext cx="3645667" cy="2910277"/>
          </a:xfrm>
        </p:spPr>
      </p:pic>
      <p:pic>
        <p:nvPicPr>
          <p:cNvPr id="9" name="Picture 8">
            <a:extLst>
              <a:ext uri="{FF2B5EF4-FFF2-40B4-BE49-F238E27FC236}">
                <a16:creationId xmlns:a16="http://schemas.microsoft.com/office/drawing/2014/main" xmlns="" id="{EB0D9B9F-5B7A-40E8-9D14-47E2BFDD1E80}"/>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5783" r="47608" b="15557"/>
          <a:stretch/>
        </p:blipFill>
        <p:spPr>
          <a:xfrm>
            <a:off x="4141238" y="929748"/>
            <a:ext cx="4169019" cy="2888906"/>
          </a:xfrm>
          <a:prstGeom prst="rect">
            <a:avLst/>
          </a:prstGeom>
        </p:spPr>
      </p:pic>
      <p:sp>
        <p:nvSpPr>
          <p:cNvPr id="3" name="TextBox 2">
            <a:extLst>
              <a:ext uri="{FF2B5EF4-FFF2-40B4-BE49-F238E27FC236}">
                <a16:creationId xmlns:a16="http://schemas.microsoft.com/office/drawing/2014/main" xmlns="" id="{0EB43174-068E-4C08-88B9-ADB4F8CE119B}"/>
              </a:ext>
            </a:extLst>
          </p:cNvPr>
          <p:cNvSpPr txBox="1"/>
          <p:nvPr/>
        </p:nvSpPr>
        <p:spPr>
          <a:xfrm>
            <a:off x="1668322" y="142423"/>
            <a:ext cx="8375374" cy="646331"/>
          </a:xfrm>
          <a:prstGeom prst="rect">
            <a:avLst/>
          </a:prstGeom>
          <a:noFill/>
        </p:spPr>
        <p:txBody>
          <a:bodyPr wrap="square" rtlCol="0">
            <a:spAutoFit/>
          </a:bodyPr>
          <a:lstStyle/>
          <a:p>
            <a:pPr algn="ctr"/>
            <a:r>
              <a:rPr lang="en-IN" sz="3600" b="1" dirty="0">
                <a:solidFill>
                  <a:srgbClr val="FFC000"/>
                </a:solidFill>
              </a:rPr>
              <a:t>Interpretation of values of R</a:t>
            </a:r>
            <a:r>
              <a:rPr lang="en-IN" sz="3600" b="1" baseline="40000" dirty="0">
                <a:solidFill>
                  <a:srgbClr val="FFC000"/>
                </a:solidFill>
              </a:rPr>
              <a:t>2</a:t>
            </a:r>
          </a:p>
        </p:txBody>
      </p:sp>
      <p:pic>
        <p:nvPicPr>
          <p:cNvPr id="7" name="Picture 6">
            <a:extLst>
              <a:ext uri="{FF2B5EF4-FFF2-40B4-BE49-F238E27FC236}">
                <a16:creationId xmlns:a16="http://schemas.microsoft.com/office/drawing/2014/main" xmlns="" id="{B0F63BF1-2FFA-4D6B-B508-405BE93944E7}"/>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rcRect l="5435" t="16215" r="50000" b="25206"/>
          <a:stretch/>
        </p:blipFill>
        <p:spPr>
          <a:xfrm>
            <a:off x="2692656" y="3959648"/>
            <a:ext cx="3533091" cy="2611040"/>
          </a:xfrm>
          <a:prstGeom prst="rect">
            <a:avLst/>
          </a:prstGeom>
        </p:spPr>
      </p:pic>
      <p:sp>
        <p:nvSpPr>
          <p:cNvPr id="8" name="TextBox 7">
            <a:extLst>
              <a:ext uri="{FF2B5EF4-FFF2-40B4-BE49-F238E27FC236}">
                <a16:creationId xmlns:a16="http://schemas.microsoft.com/office/drawing/2014/main" xmlns="" id="{E851030F-D515-49AD-9B2A-2D44BBEED4BA}"/>
              </a:ext>
            </a:extLst>
          </p:cNvPr>
          <p:cNvSpPr txBox="1"/>
          <p:nvPr/>
        </p:nvSpPr>
        <p:spPr>
          <a:xfrm>
            <a:off x="8819819" y="1881809"/>
            <a:ext cx="3133641" cy="2769989"/>
          </a:xfrm>
          <a:prstGeom prst="rect">
            <a:avLst/>
          </a:prstGeom>
          <a:noFill/>
        </p:spPr>
        <p:txBody>
          <a:bodyPr wrap="square" rtlCol="0">
            <a:spAutoFit/>
          </a:bodyPr>
          <a:lstStyle/>
          <a:p>
            <a:r>
              <a:rPr lang="en-IN" sz="2400" b="1" dirty="0">
                <a:solidFill>
                  <a:srgbClr val="009999"/>
                </a:solidFill>
              </a:rPr>
              <a:t>R</a:t>
            </a:r>
            <a:r>
              <a:rPr lang="en-IN" sz="2400" b="1" baseline="40000" dirty="0">
                <a:solidFill>
                  <a:srgbClr val="009999"/>
                </a:solidFill>
              </a:rPr>
              <a:t>2</a:t>
            </a:r>
            <a:r>
              <a:rPr lang="en-IN" sz="2400" b="1" dirty="0">
                <a:solidFill>
                  <a:srgbClr val="009999"/>
                </a:solidFill>
              </a:rPr>
              <a:t>=1</a:t>
            </a:r>
          </a:p>
          <a:p>
            <a:r>
              <a:rPr lang="en-IN" b="1" dirty="0">
                <a:solidFill>
                  <a:srgbClr val="FF66CC"/>
                </a:solidFill>
              </a:rPr>
              <a:t>Regression line is a Perfect fit on actual values</a:t>
            </a:r>
            <a:endParaRPr lang="en-IN" sz="1800" b="1" dirty="0">
              <a:solidFill>
                <a:srgbClr val="FF66CC"/>
              </a:solidFill>
            </a:endParaRPr>
          </a:p>
          <a:p>
            <a:endParaRPr lang="en-IN" sz="1800" b="1" dirty="0">
              <a:solidFill>
                <a:srgbClr val="FFC000"/>
              </a:solidFill>
            </a:endParaRPr>
          </a:p>
          <a:p>
            <a:r>
              <a:rPr lang="en-IN" sz="2400" b="1" dirty="0">
                <a:solidFill>
                  <a:srgbClr val="009999"/>
                </a:solidFill>
              </a:rPr>
              <a:t>R</a:t>
            </a:r>
            <a:r>
              <a:rPr lang="en-IN" sz="2400" b="1" baseline="40000" dirty="0">
                <a:solidFill>
                  <a:srgbClr val="009999"/>
                </a:solidFill>
              </a:rPr>
              <a:t>2</a:t>
            </a:r>
            <a:r>
              <a:rPr lang="en-IN" sz="2400" b="1" dirty="0">
                <a:solidFill>
                  <a:srgbClr val="009999"/>
                </a:solidFill>
              </a:rPr>
              <a:t>=0</a:t>
            </a:r>
          </a:p>
          <a:p>
            <a:r>
              <a:rPr lang="en-IN" b="1" dirty="0">
                <a:solidFill>
                  <a:srgbClr val="FF66CC"/>
                </a:solidFill>
              </a:rPr>
              <a:t>There is larger distance between Actual and predicted values.</a:t>
            </a:r>
            <a:endParaRPr lang="en-IN" dirty="0">
              <a:solidFill>
                <a:srgbClr val="FF66CC"/>
              </a:solidFill>
            </a:endParaRPr>
          </a:p>
          <a:p>
            <a:endParaRPr lang="en-IN" dirty="0"/>
          </a:p>
        </p:txBody>
      </p:sp>
    </p:spTree>
    <p:extLst>
      <p:ext uri="{BB962C8B-B14F-4D97-AF65-F5344CB8AC3E}">
        <p14:creationId xmlns:p14="http://schemas.microsoft.com/office/powerpoint/2010/main" val="1973203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C6F505-E621-46BB-808A-6544B65B2CCE}"/>
              </a:ext>
            </a:extLst>
          </p:cNvPr>
          <p:cNvSpPr>
            <a:spLocks noGrp="1"/>
          </p:cNvSpPr>
          <p:nvPr>
            <p:ph type="title"/>
          </p:nvPr>
        </p:nvSpPr>
        <p:spPr>
          <a:xfrm>
            <a:off x="646111" y="452718"/>
            <a:ext cx="10737506" cy="1018273"/>
          </a:xfrm>
        </p:spPr>
        <p:txBody>
          <a:bodyPr/>
          <a:lstStyle/>
          <a:p>
            <a:pPr algn="ctr"/>
            <a:r>
              <a:rPr lang="en-IN" b="1" dirty="0">
                <a:solidFill>
                  <a:srgbClr val="FFFF00"/>
                </a:solidFill>
              </a:rPr>
              <a:t>Mean Squared Error</a:t>
            </a:r>
          </a:p>
        </p:txBody>
      </p:sp>
      <p:pic>
        <p:nvPicPr>
          <p:cNvPr id="1026" name="Picture 2" descr="MSE Equation">
            <a:extLst>
              <a:ext uri="{FF2B5EF4-FFF2-40B4-BE49-F238E27FC236}">
                <a16:creationId xmlns:a16="http://schemas.microsoft.com/office/drawing/2014/main" xmlns="" id="{4DFA3BAD-0221-4836-AE25-9AC04C5AB874}"/>
              </a:ext>
            </a:extLst>
          </p:cNvPr>
          <p:cNvPicPr>
            <a:picLocks noGrp="1" noChangeAspect="1" noChangeArrowheads="1"/>
          </p:cNvPicPr>
          <p:nvPr>
            <p:ph idx="1"/>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146850" y="2213450"/>
            <a:ext cx="7585559" cy="303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3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9416B-2B2A-45E7-81E9-2BF3D439EA09}"/>
              </a:ext>
            </a:extLst>
          </p:cNvPr>
          <p:cNvSpPr>
            <a:spLocks noGrp="1"/>
          </p:cNvSpPr>
          <p:nvPr>
            <p:ph type="title"/>
          </p:nvPr>
        </p:nvSpPr>
        <p:spPr/>
        <p:txBody>
          <a:bodyPr/>
          <a:lstStyle/>
          <a:p>
            <a:pPr algn="ctr"/>
            <a:r>
              <a:rPr lang="en-IN" sz="4400" b="1" i="0" u="none" strike="noStrike" dirty="0">
                <a:solidFill>
                  <a:srgbClr val="FFC000"/>
                </a:solidFill>
                <a:effectLst/>
                <a:latin typeface="philosopher"/>
              </a:rPr>
              <a:t>Mean Squared Error Definition</a:t>
            </a:r>
            <a:br>
              <a:rPr lang="en-IN" sz="4400" b="1" i="0" u="none" strike="noStrike" dirty="0">
                <a:solidFill>
                  <a:srgbClr val="FFC000"/>
                </a:solidFill>
                <a:effectLst/>
                <a:latin typeface="philosopher"/>
              </a:rPr>
            </a:br>
            <a:endParaRPr lang="en-IN" dirty="0">
              <a:solidFill>
                <a:srgbClr val="FFC000"/>
              </a:solidFill>
            </a:endParaRPr>
          </a:p>
        </p:txBody>
      </p:sp>
      <p:sp>
        <p:nvSpPr>
          <p:cNvPr id="3" name="Content Placeholder 2">
            <a:extLst>
              <a:ext uri="{FF2B5EF4-FFF2-40B4-BE49-F238E27FC236}">
                <a16:creationId xmlns:a16="http://schemas.microsoft.com/office/drawing/2014/main" xmlns="" id="{D0217E5F-5176-4BFA-A6E3-18A60C3B454F}"/>
              </a:ext>
            </a:extLst>
          </p:cNvPr>
          <p:cNvSpPr>
            <a:spLocks noGrp="1"/>
          </p:cNvSpPr>
          <p:nvPr>
            <p:ph idx="1"/>
          </p:nvPr>
        </p:nvSpPr>
        <p:spPr>
          <a:xfrm>
            <a:off x="874643" y="1311966"/>
            <a:ext cx="9912627" cy="4936434"/>
          </a:xfrm>
        </p:spPr>
        <p:txBody>
          <a:bodyPr/>
          <a:lstStyle/>
          <a:p>
            <a:pPr algn="just" fontAlgn="base"/>
            <a:endParaRPr lang="en-IN" sz="2400" b="1" i="0" dirty="0">
              <a:solidFill>
                <a:srgbClr val="FFFF00"/>
              </a:solidFill>
              <a:effectLst/>
              <a:latin typeface="pt sans"/>
            </a:endParaRP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The </a:t>
            </a:r>
            <a:r>
              <a:rPr lang="en-IN" sz="2400" b="1" i="0" dirty="0">
                <a:solidFill>
                  <a:srgbClr val="009999"/>
                </a:solidFill>
                <a:effectLst/>
                <a:latin typeface="inherit"/>
              </a:rPr>
              <a:t>mean squared error</a:t>
            </a:r>
            <a:r>
              <a:rPr lang="en-IN" sz="2400" b="1" i="0" dirty="0">
                <a:solidFill>
                  <a:srgbClr val="009999"/>
                </a:solidFill>
                <a:effectLst/>
                <a:latin typeface="pt sans"/>
              </a:rPr>
              <a:t> (MSE) tells you how close a regression line is to a set of points. </a:t>
            </a: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It does this by taking the distances from the points to the regression line (these distances are the “errors”) and squaring them. </a:t>
            </a: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The squaring is necessary to remove any negative signs.</a:t>
            </a: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 It also gives more weight to larger differences. </a:t>
            </a: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It’s called the </a:t>
            </a:r>
            <a:r>
              <a:rPr lang="en-IN" sz="2400" b="1" i="0" u="none" strike="noStrike" dirty="0">
                <a:solidFill>
                  <a:srgbClr val="009999"/>
                </a:solidFill>
                <a:effectLst/>
                <a:latin typeface="inherit"/>
              </a:rPr>
              <a:t>mean </a:t>
            </a:r>
            <a:r>
              <a:rPr lang="en-IN" sz="2400" b="1" i="0" dirty="0">
                <a:solidFill>
                  <a:srgbClr val="009999"/>
                </a:solidFill>
                <a:effectLst/>
                <a:latin typeface="pt sans"/>
              </a:rPr>
              <a:t>squared error as you’re finding the average of a set of errors. </a:t>
            </a:r>
          </a:p>
          <a:p>
            <a:pPr algn="just" fontAlgn="base">
              <a:buClr>
                <a:srgbClr val="C00000"/>
              </a:buClr>
              <a:buFont typeface="Wingdings" panose="05000000000000000000" pitchFamily="2" charset="2"/>
              <a:buChar char="q"/>
            </a:pPr>
            <a:r>
              <a:rPr lang="en-IN" sz="2400" b="1" i="0" dirty="0">
                <a:solidFill>
                  <a:srgbClr val="009999"/>
                </a:solidFill>
                <a:effectLst/>
                <a:latin typeface="pt sans"/>
              </a:rPr>
              <a:t>The lower the MSE, the better the forecast.</a:t>
            </a:r>
          </a:p>
          <a:p>
            <a:endParaRPr lang="en-IN" dirty="0"/>
          </a:p>
        </p:txBody>
      </p:sp>
    </p:spTree>
    <p:extLst>
      <p:ext uri="{BB962C8B-B14F-4D97-AF65-F5344CB8AC3E}">
        <p14:creationId xmlns:p14="http://schemas.microsoft.com/office/powerpoint/2010/main" val="37744993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EF542-905B-4CFD-B916-4FA288643A44}"/>
              </a:ext>
            </a:extLst>
          </p:cNvPr>
          <p:cNvSpPr>
            <a:spLocks noGrp="1"/>
          </p:cNvSpPr>
          <p:nvPr>
            <p:ph type="title"/>
          </p:nvPr>
        </p:nvSpPr>
        <p:spPr/>
        <p:txBody>
          <a:bodyPr/>
          <a:lstStyle/>
          <a:p>
            <a:pPr algn="ctr"/>
            <a:r>
              <a:rPr lang="en-IN" sz="4800" b="1" i="0" u="none" strike="noStrike" dirty="0">
                <a:solidFill>
                  <a:srgbClr val="009999"/>
                </a:solidFill>
                <a:effectLst/>
                <a:latin typeface="philosopher"/>
              </a:rPr>
              <a:t>Mean Squared Error</a:t>
            </a:r>
            <a:r>
              <a:rPr lang="en-IN" sz="4400" b="1" i="0" u="none" strike="noStrike" dirty="0">
                <a:solidFill>
                  <a:srgbClr val="FFFF00"/>
                </a:solidFill>
                <a:effectLst/>
                <a:latin typeface="philosopher"/>
              </a:rPr>
              <a:t/>
            </a:r>
            <a:br>
              <a:rPr lang="en-IN" sz="4400" b="1" i="0" u="none" strike="noStrike" dirty="0">
                <a:solidFill>
                  <a:srgbClr val="FFFF00"/>
                </a:solidFill>
                <a:effectLst/>
                <a:latin typeface="philosopher"/>
              </a:rPr>
            </a:br>
            <a:endParaRPr lang="en-IN" dirty="0"/>
          </a:p>
        </p:txBody>
      </p:sp>
      <p:sp>
        <p:nvSpPr>
          <p:cNvPr id="3" name="Content Placeholder 2">
            <a:extLst>
              <a:ext uri="{FF2B5EF4-FFF2-40B4-BE49-F238E27FC236}">
                <a16:creationId xmlns:a16="http://schemas.microsoft.com/office/drawing/2014/main" xmlns="" id="{B726B572-369C-4E36-A5D6-E68C57D99176}"/>
              </a:ext>
            </a:extLst>
          </p:cNvPr>
          <p:cNvSpPr>
            <a:spLocks noGrp="1"/>
          </p:cNvSpPr>
          <p:nvPr>
            <p:ph idx="1"/>
          </p:nvPr>
        </p:nvSpPr>
        <p:spPr>
          <a:xfrm>
            <a:off x="530087" y="2052918"/>
            <a:ext cx="11410121" cy="4135847"/>
          </a:xfrm>
        </p:spPr>
        <p:txBody>
          <a:bodyPr/>
          <a:lstStyle/>
          <a:p>
            <a:pPr marL="0" indent="0" algn="l" fontAlgn="base">
              <a:buNone/>
            </a:pPr>
            <a:r>
              <a:rPr lang="en-IN" sz="2400" b="1" i="0" dirty="0">
                <a:solidFill>
                  <a:srgbClr val="FFFF00"/>
                </a:solidFill>
                <a:effectLst/>
                <a:latin typeface="pt sans"/>
              </a:rPr>
              <a:t>General steps to calculate the MSE from a set of X and Y values:</a:t>
            </a:r>
          </a:p>
          <a:p>
            <a:pPr algn="l" fontAlgn="base">
              <a:buFont typeface="+mj-lt"/>
              <a:buAutoNum type="arabicPeriod"/>
            </a:pPr>
            <a:r>
              <a:rPr lang="en-IN" sz="2400" b="1" i="0" dirty="0">
                <a:solidFill>
                  <a:srgbClr val="FFFF00"/>
                </a:solidFill>
                <a:effectLst/>
                <a:latin typeface="inherit"/>
              </a:rPr>
              <a:t>Find the </a:t>
            </a:r>
            <a:r>
              <a:rPr lang="en-IN" sz="2400" b="1" i="0" u="none" strike="noStrike" dirty="0">
                <a:solidFill>
                  <a:srgbClr val="FFFF00"/>
                </a:solidFill>
                <a:effectLst/>
                <a:latin typeface="inherit"/>
              </a:rPr>
              <a:t>regression line</a:t>
            </a:r>
            <a:r>
              <a:rPr lang="en-IN" sz="2400" b="1" i="0" dirty="0">
                <a:solidFill>
                  <a:srgbClr val="FFFF00"/>
                </a:solidFill>
                <a:effectLst/>
                <a:latin typeface="inherit"/>
              </a:rPr>
              <a:t>.</a:t>
            </a:r>
          </a:p>
          <a:p>
            <a:pPr algn="l" fontAlgn="base">
              <a:buFont typeface="+mj-lt"/>
              <a:buAutoNum type="arabicPeriod"/>
            </a:pPr>
            <a:r>
              <a:rPr lang="en-IN" sz="2400" b="1" i="0" dirty="0">
                <a:solidFill>
                  <a:srgbClr val="FFFF00"/>
                </a:solidFill>
                <a:effectLst/>
                <a:latin typeface="inherit"/>
              </a:rPr>
              <a:t>Insert your X values into the </a:t>
            </a:r>
            <a:r>
              <a:rPr lang="en-IN" sz="2400" b="1" i="0" u="none" strike="noStrike" dirty="0">
                <a:solidFill>
                  <a:srgbClr val="FFFF00"/>
                </a:solidFill>
                <a:effectLst/>
                <a:latin typeface="inherit"/>
              </a:rPr>
              <a:t>linear regression equation</a:t>
            </a:r>
            <a:r>
              <a:rPr lang="en-IN" sz="2400" b="1" i="0" dirty="0">
                <a:solidFill>
                  <a:srgbClr val="FFFF00"/>
                </a:solidFill>
                <a:effectLst/>
                <a:latin typeface="inherit"/>
              </a:rPr>
              <a:t> to find the new Y values (Y’).</a:t>
            </a:r>
          </a:p>
          <a:p>
            <a:pPr algn="l" fontAlgn="base">
              <a:buFont typeface="+mj-lt"/>
              <a:buAutoNum type="arabicPeriod"/>
            </a:pPr>
            <a:r>
              <a:rPr lang="en-IN" sz="2400" b="1" i="0" dirty="0">
                <a:solidFill>
                  <a:srgbClr val="FFFF00"/>
                </a:solidFill>
                <a:effectLst/>
                <a:latin typeface="inherit"/>
              </a:rPr>
              <a:t>Subtract the new Y value from the original to get the error.</a:t>
            </a:r>
          </a:p>
          <a:p>
            <a:pPr algn="l" fontAlgn="base">
              <a:buFont typeface="+mj-lt"/>
              <a:buAutoNum type="arabicPeriod"/>
            </a:pPr>
            <a:r>
              <a:rPr lang="en-IN" sz="2400" b="1" i="0" dirty="0">
                <a:solidFill>
                  <a:srgbClr val="FFFF00"/>
                </a:solidFill>
                <a:effectLst/>
                <a:latin typeface="inherit"/>
              </a:rPr>
              <a:t>Square the errors.</a:t>
            </a:r>
          </a:p>
          <a:p>
            <a:pPr algn="l" fontAlgn="base">
              <a:buFont typeface="+mj-lt"/>
              <a:buAutoNum type="arabicPeriod"/>
            </a:pPr>
            <a:r>
              <a:rPr lang="en-IN" sz="2400" b="1" i="0" dirty="0">
                <a:solidFill>
                  <a:srgbClr val="FFFF00"/>
                </a:solidFill>
                <a:effectLst/>
                <a:latin typeface="inherit"/>
              </a:rPr>
              <a:t>Add up the errors (the Σ in the formula is </a:t>
            </a:r>
            <a:r>
              <a:rPr lang="en-IN" sz="2400" b="1" i="0" u="none" strike="noStrike" dirty="0">
                <a:solidFill>
                  <a:srgbClr val="FFFF00"/>
                </a:solidFill>
                <a:effectLst/>
                <a:latin typeface="inherit"/>
              </a:rPr>
              <a:t>summation notation</a:t>
            </a:r>
            <a:r>
              <a:rPr lang="en-IN" sz="2400" b="1" i="0" dirty="0">
                <a:solidFill>
                  <a:srgbClr val="FFFF00"/>
                </a:solidFill>
                <a:effectLst/>
                <a:latin typeface="inherit"/>
              </a:rPr>
              <a:t>).</a:t>
            </a:r>
          </a:p>
          <a:p>
            <a:pPr algn="l" fontAlgn="base">
              <a:buFont typeface="+mj-lt"/>
              <a:buAutoNum type="arabicPeriod"/>
            </a:pPr>
            <a:r>
              <a:rPr lang="en-IN" sz="2400" b="1" i="0" dirty="0">
                <a:solidFill>
                  <a:srgbClr val="FFFF00"/>
                </a:solidFill>
                <a:effectLst/>
                <a:latin typeface="inherit"/>
              </a:rPr>
              <a:t>Find the </a:t>
            </a:r>
            <a:r>
              <a:rPr lang="en-IN" sz="2400" b="1" i="0" u="none" strike="noStrike" dirty="0">
                <a:solidFill>
                  <a:srgbClr val="FFFF00"/>
                </a:solidFill>
                <a:effectLst/>
                <a:latin typeface="inherit"/>
              </a:rPr>
              <a:t>mean</a:t>
            </a:r>
            <a:r>
              <a:rPr lang="en-IN" sz="2400" b="1" i="0" dirty="0">
                <a:solidFill>
                  <a:srgbClr val="FFFF00"/>
                </a:solidFill>
                <a:effectLst/>
                <a:latin typeface="inherit"/>
              </a:rPr>
              <a:t>.</a:t>
            </a:r>
          </a:p>
          <a:p>
            <a:pPr marL="0" indent="0">
              <a:buNone/>
            </a:pPr>
            <a:endParaRPr lang="en-IN" dirty="0"/>
          </a:p>
        </p:txBody>
      </p:sp>
    </p:spTree>
    <p:extLst>
      <p:ext uri="{BB962C8B-B14F-4D97-AF65-F5344CB8AC3E}">
        <p14:creationId xmlns:p14="http://schemas.microsoft.com/office/powerpoint/2010/main" val="2935974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0003F-907D-4805-9014-76FFD992B5C8}"/>
              </a:ext>
            </a:extLst>
          </p:cNvPr>
          <p:cNvSpPr>
            <a:spLocks noGrp="1"/>
          </p:cNvSpPr>
          <p:nvPr>
            <p:ph type="title"/>
          </p:nvPr>
        </p:nvSpPr>
        <p:spPr>
          <a:xfrm>
            <a:off x="940905" y="161170"/>
            <a:ext cx="9388225" cy="885752"/>
          </a:xfrm>
        </p:spPr>
        <p:txBody>
          <a:bodyPr/>
          <a:lstStyle/>
          <a:p>
            <a:pPr algn="ctr"/>
            <a:r>
              <a:rPr lang="en-IN" sz="4000" b="1" i="0" u="none" strike="noStrike" dirty="0">
                <a:solidFill>
                  <a:srgbClr val="009999"/>
                </a:solidFill>
                <a:effectLst/>
                <a:latin typeface="philosopher"/>
              </a:rPr>
              <a:t>Mean Squared Error</a:t>
            </a:r>
            <a:endParaRPr lang="en-IN" dirty="0">
              <a:solidFill>
                <a:srgbClr val="009999"/>
              </a:solidFill>
            </a:endParaRPr>
          </a:p>
        </p:txBody>
      </p:sp>
      <p:sp>
        <p:nvSpPr>
          <p:cNvPr id="3" name="Content Placeholder 2">
            <a:extLst>
              <a:ext uri="{FF2B5EF4-FFF2-40B4-BE49-F238E27FC236}">
                <a16:creationId xmlns:a16="http://schemas.microsoft.com/office/drawing/2014/main" xmlns="" id="{B4DC6501-D302-43C9-91D5-FF0310BDB2D4}"/>
              </a:ext>
            </a:extLst>
          </p:cNvPr>
          <p:cNvSpPr>
            <a:spLocks noGrp="1"/>
          </p:cNvSpPr>
          <p:nvPr>
            <p:ph idx="1"/>
          </p:nvPr>
        </p:nvSpPr>
        <p:spPr>
          <a:xfrm>
            <a:off x="477078" y="1179443"/>
            <a:ext cx="11158331" cy="5353879"/>
          </a:xfrm>
        </p:spPr>
        <p:txBody>
          <a:bodyPr>
            <a:normAutofit/>
          </a:bodyPr>
          <a:lstStyle/>
          <a:p>
            <a:pPr marL="0" indent="0" algn="l" fontAlgn="base">
              <a:buNone/>
            </a:pPr>
            <a:r>
              <a:rPr lang="en-IN" sz="2800" b="1" i="0" dirty="0">
                <a:solidFill>
                  <a:srgbClr val="FFFF00"/>
                </a:solidFill>
                <a:effectLst/>
                <a:latin typeface="inherit"/>
              </a:rPr>
              <a:t>Example Problem: </a:t>
            </a:r>
          </a:p>
          <a:p>
            <a:pPr marL="0" indent="0" algn="l" fontAlgn="base">
              <a:buNone/>
            </a:pPr>
            <a:r>
              <a:rPr lang="en-IN" b="1" i="0" dirty="0">
                <a:solidFill>
                  <a:srgbClr val="FFFF00"/>
                </a:solidFill>
                <a:effectLst/>
                <a:latin typeface="pt sans"/>
              </a:rPr>
              <a:t>Find the MSE for the following set of values: (43,41), (44,45), (45,49), (46,47), (47,44).</a:t>
            </a:r>
            <a:endParaRPr lang="en-IN" b="0" i="0" dirty="0">
              <a:solidFill>
                <a:srgbClr val="FFFF00"/>
              </a:solidFill>
              <a:effectLst/>
              <a:latin typeface="pt sans"/>
            </a:endParaRPr>
          </a:p>
          <a:p>
            <a:pPr marL="0" indent="0" algn="l" fontAlgn="base">
              <a:buNone/>
            </a:pPr>
            <a:r>
              <a:rPr lang="en-IN" b="1" i="0" dirty="0">
                <a:solidFill>
                  <a:srgbClr val="FFFF00"/>
                </a:solidFill>
                <a:effectLst/>
                <a:latin typeface="inherit"/>
              </a:rPr>
              <a:t>Step 1:</a:t>
            </a:r>
            <a:r>
              <a:rPr lang="en-IN" b="1" i="0" dirty="0">
                <a:solidFill>
                  <a:srgbClr val="FFFF00"/>
                </a:solidFill>
                <a:effectLst/>
                <a:latin typeface="pt sans"/>
              </a:rPr>
              <a:t> Find the regression line. </a:t>
            </a:r>
          </a:p>
          <a:p>
            <a:pPr marL="0" indent="0" algn="l" fontAlgn="base">
              <a:buNone/>
            </a:pPr>
            <a:r>
              <a:rPr lang="en-IN" b="1" dirty="0">
                <a:solidFill>
                  <a:srgbClr val="FFFF00"/>
                </a:solidFill>
                <a:latin typeface="pt sans"/>
              </a:rPr>
              <a:t>                </a:t>
            </a:r>
            <a:r>
              <a:rPr lang="en-IN" b="1" i="0" dirty="0">
                <a:solidFill>
                  <a:srgbClr val="FFFF00"/>
                </a:solidFill>
                <a:effectLst/>
                <a:latin typeface="pt sans"/>
              </a:rPr>
              <a:t>Regression line </a:t>
            </a:r>
            <a:r>
              <a:rPr lang="en-IN" b="1" i="0" dirty="0" smtClean="0">
                <a:solidFill>
                  <a:srgbClr val="FFFF00"/>
                </a:solidFill>
                <a:effectLst/>
                <a:latin typeface="pt sans"/>
              </a:rPr>
              <a:t>ý </a:t>
            </a:r>
            <a:r>
              <a:rPr lang="en-IN" b="1" i="0" dirty="0">
                <a:solidFill>
                  <a:srgbClr val="FFFF00"/>
                </a:solidFill>
                <a:effectLst/>
                <a:latin typeface="pt sans"/>
              </a:rPr>
              <a:t>= 9.2 + 0.8x.</a:t>
            </a:r>
          </a:p>
          <a:p>
            <a:pPr marL="0" indent="0" algn="l" fontAlgn="base">
              <a:buNone/>
            </a:pPr>
            <a:r>
              <a:rPr lang="en-IN" b="1" i="0" dirty="0">
                <a:solidFill>
                  <a:srgbClr val="FFFF00"/>
                </a:solidFill>
                <a:effectLst/>
                <a:latin typeface="inherit"/>
              </a:rPr>
              <a:t>Step 2:</a:t>
            </a:r>
            <a:r>
              <a:rPr lang="en-IN" b="1" i="0" dirty="0">
                <a:solidFill>
                  <a:srgbClr val="FFFF00"/>
                </a:solidFill>
                <a:effectLst/>
                <a:latin typeface="pt sans"/>
              </a:rPr>
              <a:t> Find the new Y’ values:</a:t>
            </a:r>
          </a:p>
          <a:p>
            <a:pPr marL="0" indent="0" algn="l" fontAlgn="base">
              <a:buNone/>
            </a:pPr>
            <a:r>
              <a:rPr lang="en-IN" b="1" i="0" dirty="0">
                <a:solidFill>
                  <a:srgbClr val="FFFF00"/>
                </a:solidFill>
                <a:effectLst/>
                <a:latin typeface="inherit"/>
              </a:rPr>
              <a:t>	9.2 + 0.8(43) = 43.6</a:t>
            </a:r>
          </a:p>
          <a:p>
            <a:pPr marL="0" indent="0" algn="l" fontAlgn="base">
              <a:buNone/>
            </a:pPr>
            <a:r>
              <a:rPr lang="en-IN" b="1" i="0" dirty="0">
                <a:solidFill>
                  <a:srgbClr val="FFFF00"/>
                </a:solidFill>
                <a:effectLst/>
                <a:latin typeface="inherit"/>
              </a:rPr>
              <a:t>	9.2 + 0.8(44) = 44.4</a:t>
            </a:r>
          </a:p>
          <a:p>
            <a:pPr marL="0" indent="0" algn="l" fontAlgn="base">
              <a:buNone/>
            </a:pPr>
            <a:r>
              <a:rPr lang="en-IN" b="1" i="0" dirty="0">
                <a:solidFill>
                  <a:srgbClr val="FFFF00"/>
                </a:solidFill>
                <a:effectLst/>
                <a:latin typeface="inherit"/>
              </a:rPr>
              <a:t>	9.2 + 0.8(45) = 45.2</a:t>
            </a:r>
          </a:p>
          <a:p>
            <a:pPr marL="0" indent="0" algn="l" fontAlgn="base">
              <a:buNone/>
            </a:pPr>
            <a:r>
              <a:rPr lang="en-IN" b="1" i="0" dirty="0">
                <a:solidFill>
                  <a:srgbClr val="FFFF00"/>
                </a:solidFill>
                <a:effectLst/>
                <a:latin typeface="inherit"/>
              </a:rPr>
              <a:t>	9.2 + 0.8(46) = 46</a:t>
            </a:r>
          </a:p>
          <a:p>
            <a:pPr marL="0" indent="0" algn="l" fontAlgn="base">
              <a:buNone/>
            </a:pPr>
            <a:r>
              <a:rPr lang="en-IN" b="1" i="0" dirty="0">
                <a:solidFill>
                  <a:srgbClr val="FFFF00"/>
                </a:solidFill>
                <a:effectLst/>
                <a:latin typeface="inherit"/>
              </a:rPr>
              <a:t>	9.2 + 0.8(47) = 46.8</a:t>
            </a:r>
          </a:p>
          <a:p>
            <a:endParaRPr lang="en-IN"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xmlns="" id="{153058CB-1DFA-4609-BEFD-A786A2E7F563}"/>
                  </a:ext>
                </a:extLst>
              </p:cNvPr>
              <p:cNvGraphicFramePr>
                <a:graphicFrameLocks noGrp="1"/>
              </p:cNvGraphicFramePr>
              <p:nvPr>
                <p:extLst>
                  <p:ext uri="{D42A27DB-BD31-4B8C-83A1-F6EECF244321}">
                    <p14:modId xmlns:p14="http://schemas.microsoft.com/office/powerpoint/2010/main" val="2489878852"/>
                  </p:ext>
                </p:extLst>
              </p:nvPr>
            </p:nvGraphicFramePr>
            <p:xfrm>
              <a:off x="6056243" y="3404348"/>
              <a:ext cx="4850295" cy="3037840"/>
            </p:xfrm>
            <a:graphic>
              <a:graphicData uri="http://schemas.openxmlformats.org/drawingml/2006/table">
                <a:tbl>
                  <a:tblPr firstRow="1" bandRow="1">
                    <a:tableStyleId>{5C22544A-7EE6-4342-B048-85BDC9FD1C3A}</a:tableStyleId>
                  </a:tblPr>
                  <a:tblGrid>
                    <a:gridCol w="530087">
                      <a:extLst>
                        <a:ext uri="{9D8B030D-6E8A-4147-A177-3AD203B41FA5}">
                          <a16:colId xmlns:a16="http://schemas.microsoft.com/office/drawing/2014/main" xmlns="" val="990646621"/>
                        </a:ext>
                      </a:extLst>
                    </a:gridCol>
                    <a:gridCol w="609600">
                      <a:extLst>
                        <a:ext uri="{9D8B030D-6E8A-4147-A177-3AD203B41FA5}">
                          <a16:colId xmlns:a16="http://schemas.microsoft.com/office/drawing/2014/main" xmlns="" val="3731798466"/>
                        </a:ext>
                      </a:extLst>
                    </a:gridCol>
                    <a:gridCol w="781878">
                      <a:extLst>
                        <a:ext uri="{9D8B030D-6E8A-4147-A177-3AD203B41FA5}">
                          <a16:colId xmlns:a16="http://schemas.microsoft.com/office/drawing/2014/main" xmlns="" val="273750922"/>
                        </a:ext>
                      </a:extLst>
                    </a:gridCol>
                    <a:gridCol w="1749287">
                      <a:extLst>
                        <a:ext uri="{9D8B030D-6E8A-4147-A177-3AD203B41FA5}">
                          <a16:colId xmlns:a16="http://schemas.microsoft.com/office/drawing/2014/main" xmlns="" val="3033428564"/>
                        </a:ext>
                      </a:extLst>
                    </a:gridCol>
                    <a:gridCol w="1179443">
                      <a:extLst>
                        <a:ext uri="{9D8B030D-6E8A-4147-A177-3AD203B41FA5}">
                          <a16:colId xmlns:a16="http://schemas.microsoft.com/office/drawing/2014/main" xmlns="" val="419667824"/>
                        </a:ext>
                      </a:extLst>
                    </a:gridCol>
                  </a:tblGrid>
                  <a:tr h="370840">
                    <a:tc>
                      <a:txBody>
                        <a:bodyPr/>
                        <a:lstStyle/>
                        <a:p>
                          <a:pPr algn="ctr"/>
                          <a:r>
                            <a:rPr lang="en-IN" dirty="0"/>
                            <a:t>x</a:t>
                          </a:r>
                        </a:p>
                      </a:txBody>
                      <a:tcPr/>
                    </a:tc>
                    <a:tc>
                      <a:txBody>
                        <a:bodyPr/>
                        <a:lstStyle/>
                        <a:p>
                          <a:pPr algn="ctr"/>
                          <a:r>
                            <a:rPr lang="en-IN" dirty="0"/>
                            <a:t>y</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rPr>
                                    </m:ctrlPr>
                                  </m:accPr>
                                  <m:e>
                                    <m:r>
                                      <a:rPr lang="en-IN" b="1" i="1" smtClean="0">
                                        <a:latin typeface="Cambria Math" panose="02040503050406030204" pitchFamily="18" charset="0"/>
                                      </a:rPr>
                                      <m:t>𝒚</m:t>
                                    </m:r>
                                  </m:e>
                                </m:acc>
                              </m:oMath>
                            </m:oMathPara>
                          </a14:m>
                          <a:endParaRPr lang="en-IN" dirty="0"/>
                        </a:p>
                      </a:txBody>
                      <a:tcPr/>
                    </a:tc>
                    <a:tc>
                      <a:txBody>
                        <a:bodyPr/>
                        <a:lstStyle/>
                        <a:p>
                          <a:pPr algn="ctr"/>
                          <a:r>
                            <a:rPr lang="en-IN" dirty="0"/>
                            <a:t>y-</a:t>
                          </a:r>
                          <a14:m>
                            <m:oMath xmlns:m="http://schemas.openxmlformats.org/officeDocument/2006/math">
                              <m:acc>
                                <m:accPr>
                                  <m:chr m:val="̂"/>
                                  <m:ctrlPr>
                                    <a:rPr lang="en-IN" i="1" smtClean="0">
                                      <a:latin typeface="Cambria Math" panose="02040503050406030204" pitchFamily="18" charset="0"/>
                                    </a:rPr>
                                  </m:ctrlPr>
                                </m:accPr>
                                <m:e>
                                  <m:r>
                                    <a:rPr lang="en-IN" b="1" i="1" smtClean="0">
                                      <a:latin typeface="Cambria Math" panose="02040503050406030204" pitchFamily="18" charset="0"/>
                                    </a:rPr>
                                    <m:t>𝒚</m:t>
                                  </m:r>
                                </m:e>
                              </m:acc>
                            </m:oMath>
                          </a14:m>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(y-</a:t>
                          </a:r>
                          <a14:m>
                            <m:oMath xmlns:m="http://schemas.openxmlformats.org/officeDocument/2006/math">
                              <m:acc>
                                <m:accPr>
                                  <m:chr m:val="̂"/>
                                  <m:ctrlPr>
                                    <a:rPr lang="en-IN" i="1" smtClean="0">
                                      <a:latin typeface="Cambria Math" panose="02040503050406030204" pitchFamily="18" charset="0"/>
                                    </a:rPr>
                                  </m:ctrlPr>
                                </m:accPr>
                                <m:e>
                                  <m:r>
                                    <a:rPr lang="en-IN" b="1" i="1" smtClean="0">
                                      <a:latin typeface="Cambria Math" panose="02040503050406030204" pitchFamily="18" charset="0"/>
                                    </a:rPr>
                                    <m:t>𝒚</m:t>
                                  </m:r>
                                </m:e>
                              </m:acc>
                            </m:oMath>
                          </a14:m>
                          <a:r>
                            <a:rPr lang="en-IN" dirty="0"/>
                            <a:t>)</a:t>
                          </a:r>
                          <a:r>
                            <a:rPr lang="en-IN" baseline="30000" dirty="0"/>
                            <a:t>2</a:t>
                          </a:r>
                        </a:p>
                      </a:txBody>
                      <a:tcPr/>
                    </a:tc>
                    <a:extLst>
                      <a:ext uri="{0D108BD9-81ED-4DB2-BD59-A6C34878D82A}">
                        <a16:rowId xmlns:a16="http://schemas.microsoft.com/office/drawing/2014/main" xmlns="" val="3168160975"/>
                      </a:ext>
                    </a:extLst>
                  </a:tr>
                  <a:tr h="130755">
                    <a:tc>
                      <a:txBody>
                        <a:bodyPr/>
                        <a:lstStyle/>
                        <a:p>
                          <a:r>
                            <a:rPr lang="en-IN" dirty="0"/>
                            <a:t>43</a:t>
                          </a:r>
                        </a:p>
                      </a:txBody>
                      <a:tcPr/>
                    </a:tc>
                    <a:tc>
                      <a:txBody>
                        <a:bodyPr/>
                        <a:lstStyle/>
                        <a:p>
                          <a:r>
                            <a:rPr lang="en-IN" dirty="0"/>
                            <a:t>41</a:t>
                          </a:r>
                        </a:p>
                      </a:txBody>
                      <a:tcPr/>
                    </a:tc>
                    <a:tc>
                      <a:txBody>
                        <a:bodyPr/>
                        <a:lstStyle/>
                        <a:p>
                          <a:r>
                            <a:rPr lang="en-IN" dirty="0"/>
                            <a:t>43.6</a:t>
                          </a:r>
                        </a:p>
                      </a:txBody>
                      <a:tcPr/>
                    </a:tc>
                    <a:tc>
                      <a:txBody>
                        <a:bodyPr/>
                        <a:lstStyle/>
                        <a:p>
                          <a:pPr marL="0" indent="0" algn="l" fontAlgn="base">
                            <a:buNone/>
                          </a:pPr>
                          <a:r>
                            <a:rPr lang="en-IN" sz="1800" b="0" i="0" dirty="0">
                              <a:solidFill>
                                <a:schemeClr val="bg1"/>
                              </a:solidFill>
                              <a:effectLst/>
                              <a:latin typeface="inherit"/>
                            </a:rPr>
                            <a:t>41 – 43.6 = -2.6</a:t>
                          </a:r>
                          <a:endParaRPr lang="en-IN" b="0" dirty="0">
                            <a:solidFill>
                              <a:schemeClr val="bg1"/>
                            </a:solidFill>
                          </a:endParaRPr>
                        </a:p>
                      </a:txBody>
                      <a:tcPr/>
                    </a:tc>
                    <a:tc>
                      <a:txBody>
                        <a:bodyPr/>
                        <a:lstStyle/>
                        <a:p>
                          <a:r>
                            <a:rPr lang="en-IN" dirty="0"/>
                            <a:t>6.76</a:t>
                          </a:r>
                        </a:p>
                      </a:txBody>
                      <a:tcPr/>
                    </a:tc>
                    <a:extLst>
                      <a:ext uri="{0D108BD9-81ED-4DB2-BD59-A6C34878D82A}">
                        <a16:rowId xmlns:a16="http://schemas.microsoft.com/office/drawing/2014/main" xmlns="" val="2043592116"/>
                      </a:ext>
                    </a:extLst>
                  </a:tr>
                  <a:tr h="370840">
                    <a:tc>
                      <a:txBody>
                        <a:bodyPr/>
                        <a:lstStyle/>
                        <a:p>
                          <a:r>
                            <a:rPr lang="en-IN" dirty="0"/>
                            <a:t>44</a:t>
                          </a:r>
                        </a:p>
                      </a:txBody>
                      <a:tcPr/>
                    </a:tc>
                    <a:tc>
                      <a:txBody>
                        <a:bodyPr/>
                        <a:lstStyle/>
                        <a:p>
                          <a:r>
                            <a:rPr lang="en-IN" dirty="0"/>
                            <a:t>45</a:t>
                          </a:r>
                        </a:p>
                      </a:txBody>
                      <a:tcPr/>
                    </a:tc>
                    <a:tc>
                      <a:txBody>
                        <a:bodyPr/>
                        <a:lstStyle/>
                        <a:p>
                          <a:r>
                            <a:rPr lang="en-IN" dirty="0"/>
                            <a:t>44.4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45 – 44.4 = 0.6</a:t>
                          </a:r>
                          <a:endParaRPr lang="en-IN" b="0" dirty="0">
                            <a:solidFill>
                              <a:schemeClr val="bg1"/>
                            </a:solidFill>
                          </a:endParaRPr>
                        </a:p>
                      </a:txBody>
                      <a:tcPr/>
                    </a:tc>
                    <a:tc>
                      <a:txBody>
                        <a:bodyPr/>
                        <a:lstStyle/>
                        <a:p>
                          <a:r>
                            <a:rPr lang="en-IN" dirty="0"/>
                            <a:t>0.36</a:t>
                          </a:r>
                        </a:p>
                      </a:txBody>
                      <a:tcPr/>
                    </a:tc>
                    <a:extLst>
                      <a:ext uri="{0D108BD9-81ED-4DB2-BD59-A6C34878D82A}">
                        <a16:rowId xmlns:a16="http://schemas.microsoft.com/office/drawing/2014/main" xmlns="" val="3398033557"/>
                      </a:ext>
                    </a:extLst>
                  </a:tr>
                  <a:tr h="370840">
                    <a:tc>
                      <a:txBody>
                        <a:bodyPr/>
                        <a:lstStyle/>
                        <a:p>
                          <a:r>
                            <a:rPr lang="en-IN" dirty="0"/>
                            <a:t>45</a:t>
                          </a:r>
                        </a:p>
                      </a:txBody>
                      <a:tcPr/>
                    </a:tc>
                    <a:tc>
                      <a:txBody>
                        <a:bodyPr/>
                        <a:lstStyle/>
                        <a:p>
                          <a:r>
                            <a:rPr lang="en-IN" dirty="0"/>
                            <a:t>49</a:t>
                          </a:r>
                        </a:p>
                      </a:txBody>
                      <a:tcPr/>
                    </a:tc>
                    <a:tc>
                      <a:txBody>
                        <a:bodyPr/>
                        <a:lstStyle/>
                        <a:p>
                          <a:r>
                            <a:rPr lang="en-IN" dirty="0"/>
                            <a:t>45.2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49 – 45.2 = 3.8</a:t>
                          </a:r>
                          <a:endParaRPr lang="en-IN" b="0" dirty="0">
                            <a:solidFill>
                              <a:schemeClr val="bg1"/>
                            </a:solidFill>
                          </a:endParaRPr>
                        </a:p>
                      </a:txBody>
                      <a:tcPr/>
                    </a:tc>
                    <a:tc>
                      <a:txBody>
                        <a:bodyPr/>
                        <a:lstStyle/>
                        <a:p>
                          <a:r>
                            <a:rPr lang="en-IN" dirty="0"/>
                            <a:t>14.44</a:t>
                          </a:r>
                        </a:p>
                      </a:txBody>
                      <a:tcPr/>
                    </a:tc>
                    <a:extLst>
                      <a:ext uri="{0D108BD9-81ED-4DB2-BD59-A6C34878D82A}">
                        <a16:rowId xmlns:a16="http://schemas.microsoft.com/office/drawing/2014/main" xmlns="" val="1637316653"/>
                      </a:ext>
                    </a:extLst>
                  </a:tr>
                  <a:tr h="370840">
                    <a:tc>
                      <a:txBody>
                        <a:bodyPr/>
                        <a:lstStyle/>
                        <a:p>
                          <a:r>
                            <a:rPr lang="en-IN" dirty="0"/>
                            <a:t>46</a:t>
                          </a:r>
                        </a:p>
                      </a:txBody>
                      <a:tcPr/>
                    </a:tc>
                    <a:tc>
                      <a:txBody>
                        <a:bodyPr/>
                        <a:lstStyle/>
                        <a:p>
                          <a:r>
                            <a:rPr lang="en-IN" dirty="0"/>
                            <a:t>47</a:t>
                          </a:r>
                        </a:p>
                      </a:txBody>
                      <a:tcPr/>
                    </a:tc>
                    <a:tc>
                      <a:txBody>
                        <a:bodyPr/>
                        <a:lstStyle/>
                        <a:p>
                          <a:r>
                            <a:rPr lang="en-IN" dirty="0"/>
                            <a:t>46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47 – 46 = 1</a:t>
                          </a:r>
                          <a:endParaRPr lang="en-IN" b="0" dirty="0">
                            <a:solidFill>
                              <a:schemeClr val="bg1"/>
                            </a:solidFill>
                          </a:endParaRPr>
                        </a:p>
                      </a:txBody>
                      <a:tcPr/>
                    </a:tc>
                    <a:tc>
                      <a:txBody>
                        <a:bodyPr/>
                        <a:lstStyle/>
                        <a:p>
                          <a:r>
                            <a:rPr lang="en-IN" dirty="0"/>
                            <a:t>1</a:t>
                          </a:r>
                        </a:p>
                      </a:txBody>
                      <a:tcPr/>
                    </a:tc>
                    <a:extLst>
                      <a:ext uri="{0D108BD9-81ED-4DB2-BD59-A6C34878D82A}">
                        <a16:rowId xmlns:a16="http://schemas.microsoft.com/office/drawing/2014/main" xmlns="" val="3512915044"/>
                      </a:ext>
                    </a:extLst>
                  </a:tr>
                  <a:tr h="370840">
                    <a:tc>
                      <a:txBody>
                        <a:bodyPr/>
                        <a:lstStyle/>
                        <a:p>
                          <a:r>
                            <a:rPr lang="en-IN" dirty="0"/>
                            <a:t>47</a:t>
                          </a:r>
                        </a:p>
                      </a:txBody>
                      <a:tcPr/>
                    </a:tc>
                    <a:tc>
                      <a:txBody>
                        <a:bodyPr/>
                        <a:lstStyle/>
                        <a:p>
                          <a:r>
                            <a:rPr lang="en-IN" dirty="0"/>
                            <a:t>44</a:t>
                          </a:r>
                        </a:p>
                      </a:txBody>
                      <a:tcPr/>
                    </a:tc>
                    <a:tc>
                      <a:txBody>
                        <a:bodyPr/>
                        <a:lstStyle/>
                        <a:p>
                          <a:r>
                            <a:rPr lang="en-IN" dirty="0"/>
                            <a:t>46.8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44 – 46.8 = -2.8</a:t>
                          </a:r>
                        </a:p>
                        <a:p>
                          <a:endParaRPr lang="en-IN" b="0" dirty="0">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7.84</a:t>
                          </a:r>
                        </a:p>
                        <a:p>
                          <a:endParaRPr lang="en-IN" dirty="0"/>
                        </a:p>
                      </a:txBody>
                      <a:tcPr/>
                    </a:tc>
                    <a:extLst>
                      <a:ext uri="{0D108BD9-81ED-4DB2-BD59-A6C34878D82A}">
                        <a16:rowId xmlns:a16="http://schemas.microsoft.com/office/drawing/2014/main" xmlns="" val="2577333464"/>
                      </a:ext>
                    </a:extLst>
                  </a:tr>
                </a:tbl>
              </a:graphicData>
            </a:graphic>
          </p:graphicFrame>
        </mc:Choice>
        <mc:Fallback xmlns="">
          <p:graphicFrame>
            <p:nvGraphicFramePr>
              <p:cNvPr id="4" name="Table 4">
                <a:extLst>
                  <a:ext uri="{FF2B5EF4-FFF2-40B4-BE49-F238E27FC236}">
                    <a16:creationId xmlns:a16="http://schemas.microsoft.com/office/drawing/2014/main" id="{153058CB-1DFA-4609-BEFD-A786A2E7F563}"/>
                  </a:ext>
                </a:extLst>
              </p:cNvPr>
              <p:cNvGraphicFramePr>
                <a:graphicFrameLocks noGrp="1"/>
              </p:cNvGraphicFramePr>
              <p:nvPr>
                <p:extLst>
                  <p:ext uri="{D42A27DB-BD31-4B8C-83A1-F6EECF244321}">
                    <p14:modId xmlns:p14="http://schemas.microsoft.com/office/powerpoint/2010/main" val="2489878852"/>
                  </p:ext>
                </p:extLst>
              </p:nvPr>
            </p:nvGraphicFramePr>
            <p:xfrm>
              <a:off x="6056243" y="3404348"/>
              <a:ext cx="4850295" cy="2489200"/>
            </p:xfrm>
            <a:graphic>
              <a:graphicData uri="http://schemas.openxmlformats.org/drawingml/2006/table">
                <a:tbl>
                  <a:tblPr firstRow="1" bandRow="1">
                    <a:tableStyleId>{5C22544A-7EE6-4342-B048-85BDC9FD1C3A}</a:tableStyleId>
                  </a:tblPr>
                  <a:tblGrid>
                    <a:gridCol w="530087">
                      <a:extLst>
                        <a:ext uri="{9D8B030D-6E8A-4147-A177-3AD203B41FA5}">
                          <a16:colId xmlns:a16="http://schemas.microsoft.com/office/drawing/2014/main" val="990646621"/>
                        </a:ext>
                      </a:extLst>
                    </a:gridCol>
                    <a:gridCol w="609600">
                      <a:extLst>
                        <a:ext uri="{9D8B030D-6E8A-4147-A177-3AD203B41FA5}">
                          <a16:colId xmlns:a16="http://schemas.microsoft.com/office/drawing/2014/main" val="3731798466"/>
                        </a:ext>
                      </a:extLst>
                    </a:gridCol>
                    <a:gridCol w="781878">
                      <a:extLst>
                        <a:ext uri="{9D8B030D-6E8A-4147-A177-3AD203B41FA5}">
                          <a16:colId xmlns:a16="http://schemas.microsoft.com/office/drawing/2014/main" val="273750922"/>
                        </a:ext>
                      </a:extLst>
                    </a:gridCol>
                    <a:gridCol w="1749287">
                      <a:extLst>
                        <a:ext uri="{9D8B030D-6E8A-4147-A177-3AD203B41FA5}">
                          <a16:colId xmlns:a16="http://schemas.microsoft.com/office/drawing/2014/main" val="3033428564"/>
                        </a:ext>
                      </a:extLst>
                    </a:gridCol>
                    <a:gridCol w="1179443">
                      <a:extLst>
                        <a:ext uri="{9D8B030D-6E8A-4147-A177-3AD203B41FA5}">
                          <a16:colId xmlns:a16="http://schemas.microsoft.com/office/drawing/2014/main" val="419667824"/>
                        </a:ext>
                      </a:extLst>
                    </a:gridCol>
                  </a:tblGrid>
                  <a:tr h="370840">
                    <a:tc>
                      <a:txBody>
                        <a:bodyPr/>
                        <a:lstStyle/>
                        <a:p>
                          <a:pPr algn="ctr"/>
                          <a:r>
                            <a:rPr lang="en-IN" dirty="0"/>
                            <a:t>x</a:t>
                          </a:r>
                        </a:p>
                      </a:txBody>
                      <a:tcPr/>
                    </a:tc>
                    <a:tc>
                      <a:txBody>
                        <a:bodyPr/>
                        <a:lstStyle/>
                        <a:p>
                          <a:pPr algn="ctr"/>
                          <a:r>
                            <a:rPr lang="en-IN" dirty="0"/>
                            <a:t>y</a:t>
                          </a:r>
                        </a:p>
                      </a:txBody>
                      <a:tcPr/>
                    </a:tc>
                    <a:tc>
                      <a:txBody>
                        <a:bodyPr/>
                        <a:lstStyle/>
                        <a:p>
                          <a:endParaRPr lang="en-US"/>
                        </a:p>
                      </a:txBody>
                      <a:tcPr>
                        <a:blipFill>
                          <a:blip r:embed="rId2"/>
                          <a:stretch>
                            <a:fillRect l="-145736" t="-8197" r="-375969" b="-573770"/>
                          </a:stretch>
                        </a:blipFill>
                      </a:tcPr>
                    </a:tc>
                    <a:tc>
                      <a:txBody>
                        <a:bodyPr/>
                        <a:lstStyle/>
                        <a:p>
                          <a:endParaRPr lang="en-US"/>
                        </a:p>
                      </a:txBody>
                      <a:tcPr>
                        <a:blipFill>
                          <a:blip r:embed="rId2"/>
                          <a:stretch>
                            <a:fillRect l="-110453" t="-8197" r="-68990" b="-573770"/>
                          </a:stretch>
                        </a:blipFill>
                      </a:tcPr>
                    </a:tc>
                    <a:tc>
                      <a:txBody>
                        <a:bodyPr/>
                        <a:lstStyle/>
                        <a:p>
                          <a:endParaRPr lang="en-US"/>
                        </a:p>
                      </a:txBody>
                      <a:tcPr>
                        <a:blipFill>
                          <a:blip r:embed="rId2"/>
                          <a:stretch>
                            <a:fillRect l="-311340" t="-8197" r="-2062" b="-573770"/>
                          </a:stretch>
                        </a:blipFill>
                      </a:tcPr>
                    </a:tc>
                    <a:extLst>
                      <a:ext uri="{0D108BD9-81ED-4DB2-BD59-A6C34878D82A}">
                        <a16:rowId xmlns:a16="http://schemas.microsoft.com/office/drawing/2014/main" val="3168160975"/>
                      </a:ext>
                    </a:extLst>
                  </a:tr>
                  <a:tr h="365760">
                    <a:tc>
                      <a:txBody>
                        <a:bodyPr/>
                        <a:lstStyle/>
                        <a:p>
                          <a:r>
                            <a:rPr lang="en-IN" dirty="0"/>
                            <a:t>43</a:t>
                          </a:r>
                        </a:p>
                      </a:txBody>
                      <a:tcPr/>
                    </a:tc>
                    <a:tc>
                      <a:txBody>
                        <a:bodyPr/>
                        <a:lstStyle/>
                        <a:p>
                          <a:r>
                            <a:rPr lang="en-IN" dirty="0"/>
                            <a:t>41</a:t>
                          </a:r>
                        </a:p>
                      </a:txBody>
                      <a:tcPr/>
                    </a:tc>
                    <a:tc>
                      <a:txBody>
                        <a:bodyPr/>
                        <a:lstStyle/>
                        <a:p>
                          <a:r>
                            <a:rPr lang="en-IN" dirty="0"/>
                            <a:t>43.6</a:t>
                          </a:r>
                        </a:p>
                      </a:txBody>
                      <a:tcPr/>
                    </a:tc>
                    <a:tc>
                      <a:txBody>
                        <a:bodyPr/>
                        <a:lstStyle/>
                        <a:p>
                          <a:pPr marL="0" indent="0" algn="l" fontAlgn="base">
                            <a:buNone/>
                          </a:pPr>
                          <a:r>
                            <a:rPr lang="en-IN" sz="1800" b="0" i="0" dirty="0">
                              <a:solidFill>
                                <a:schemeClr val="bg1"/>
                              </a:solidFill>
                              <a:effectLst/>
                              <a:latin typeface="inherit"/>
                            </a:rPr>
                            <a:t>41 – 43.6 = -2.6</a:t>
                          </a:r>
                          <a:endParaRPr lang="en-IN" b="0" dirty="0">
                            <a:solidFill>
                              <a:schemeClr val="bg1"/>
                            </a:solidFill>
                          </a:endParaRPr>
                        </a:p>
                      </a:txBody>
                      <a:tcPr/>
                    </a:tc>
                    <a:tc>
                      <a:txBody>
                        <a:bodyPr/>
                        <a:lstStyle/>
                        <a:p>
                          <a:r>
                            <a:rPr lang="en-IN" dirty="0"/>
                            <a:t>6.76</a:t>
                          </a:r>
                        </a:p>
                      </a:txBody>
                      <a:tcPr/>
                    </a:tc>
                    <a:extLst>
                      <a:ext uri="{0D108BD9-81ED-4DB2-BD59-A6C34878D82A}">
                        <a16:rowId xmlns:a16="http://schemas.microsoft.com/office/drawing/2014/main" val="2043592116"/>
                      </a:ext>
                    </a:extLst>
                  </a:tr>
                  <a:tr h="370840">
                    <a:tc>
                      <a:txBody>
                        <a:bodyPr/>
                        <a:lstStyle/>
                        <a:p>
                          <a:r>
                            <a:rPr lang="en-IN" dirty="0"/>
                            <a:t>44</a:t>
                          </a:r>
                        </a:p>
                      </a:txBody>
                      <a:tcPr/>
                    </a:tc>
                    <a:tc>
                      <a:txBody>
                        <a:bodyPr/>
                        <a:lstStyle/>
                        <a:p>
                          <a:r>
                            <a:rPr lang="en-IN" dirty="0"/>
                            <a:t>45</a:t>
                          </a:r>
                        </a:p>
                      </a:txBody>
                      <a:tcPr/>
                    </a:tc>
                    <a:tc>
                      <a:txBody>
                        <a:bodyPr/>
                        <a:lstStyle/>
                        <a:p>
                          <a:r>
                            <a:rPr lang="en-IN" dirty="0"/>
                            <a:t>44.4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45 – 44.4 = 0.6</a:t>
                          </a:r>
                          <a:endParaRPr lang="en-IN" b="0" dirty="0">
                            <a:solidFill>
                              <a:schemeClr val="bg1"/>
                            </a:solidFill>
                          </a:endParaRPr>
                        </a:p>
                      </a:txBody>
                      <a:tcPr/>
                    </a:tc>
                    <a:tc>
                      <a:txBody>
                        <a:bodyPr/>
                        <a:lstStyle/>
                        <a:p>
                          <a:r>
                            <a:rPr lang="en-IN" dirty="0"/>
                            <a:t>0.36</a:t>
                          </a:r>
                        </a:p>
                      </a:txBody>
                      <a:tcPr/>
                    </a:tc>
                    <a:extLst>
                      <a:ext uri="{0D108BD9-81ED-4DB2-BD59-A6C34878D82A}">
                        <a16:rowId xmlns:a16="http://schemas.microsoft.com/office/drawing/2014/main" val="3398033557"/>
                      </a:ext>
                    </a:extLst>
                  </a:tr>
                  <a:tr h="370840">
                    <a:tc>
                      <a:txBody>
                        <a:bodyPr/>
                        <a:lstStyle/>
                        <a:p>
                          <a:r>
                            <a:rPr lang="en-IN" dirty="0"/>
                            <a:t>45</a:t>
                          </a:r>
                        </a:p>
                      </a:txBody>
                      <a:tcPr/>
                    </a:tc>
                    <a:tc>
                      <a:txBody>
                        <a:bodyPr/>
                        <a:lstStyle/>
                        <a:p>
                          <a:r>
                            <a:rPr lang="en-IN" dirty="0"/>
                            <a:t>49</a:t>
                          </a:r>
                        </a:p>
                      </a:txBody>
                      <a:tcPr/>
                    </a:tc>
                    <a:tc>
                      <a:txBody>
                        <a:bodyPr/>
                        <a:lstStyle/>
                        <a:p>
                          <a:r>
                            <a:rPr lang="en-IN" dirty="0"/>
                            <a:t>45.2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49 – 45.2 = 3.8</a:t>
                          </a:r>
                          <a:endParaRPr lang="en-IN" b="0" dirty="0">
                            <a:solidFill>
                              <a:schemeClr val="bg1"/>
                            </a:solidFill>
                          </a:endParaRPr>
                        </a:p>
                      </a:txBody>
                      <a:tcPr/>
                    </a:tc>
                    <a:tc>
                      <a:txBody>
                        <a:bodyPr/>
                        <a:lstStyle/>
                        <a:p>
                          <a:r>
                            <a:rPr lang="en-IN" dirty="0"/>
                            <a:t>14.44</a:t>
                          </a:r>
                        </a:p>
                      </a:txBody>
                      <a:tcPr/>
                    </a:tc>
                    <a:extLst>
                      <a:ext uri="{0D108BD9-81ED-4DB2-BD59-A6C34878D82A}">
                        <a16:rowId xmlns:a16="http://schemas.microsoft.com/office/drawing/2014/main" val="1637316653"/>
                      </a:ext>
                    </a:extLst>
                  </a:tr>
                  <a:tr h="370840">
                    <a:tc>
                      <a:txBody>
                        <a:bodyPr/>
                        <a:lstStyle/>
                        <a:p>
                          <a:r>
                            <a:rPr lang="en-IN" dirty="0"/>
                            <a:t>46</a:t>
                          </a:r>
                        </a:p>
                      </a:txBody>
                      <a:tcPr/>
                    </a:tc>
                    <a:tc>
                      <a:txBody>
                        <a:bodyPr/>
                        <a:lstStyle/>
                        <a:p>
                          <a:r>
                            <a:rPr lang="en-IN" dirty="0"/>
                            <a:t>47</a:t>
                          </a:r>
                        </a:p>
                      </a:txBody>
                      <a:tcPr/>
                    </a:tc>
                    <a:tc>
                      <a:txBody>
                        <a:bodyPr/>
                        <a:lstStyle/>
                        <a:p>
                          <a:r>
                            <a:rPr lang="en-IN" dirty="0"/>
                            <a:t>46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47 – 46 = 1</a:t>
                          </a:r>
                          <a:endParaRPr lang="en-IN" b="0" dirty="0">
                            <a:solidFill>
                              <a:schemeClr val="bg1"/>
                            </a:solidFill>
                          </a:endParaRPr>
                        </a:p>
                      </a:txBody>
                      <a:tcPr/>
                    </a:tc>
                    <a:tc>
                      <a:txBody>
                        <a:bodyPr/>
                        <a:lstStyle/>
                        <a:p>
                          <a:r>
                            <a:rPr lang="en-IN" dirty="0"/>
                            <a:t>1</a:t>
                          </a:r>
                        </a:p>
                      </a:txBody>
                      <a:tcPr/>
                    </a:tc>
                    <a:extLst>
                      <a:ext uri="{0D108BD9-81ED-4DB2-BD59-A6C34878D82A}">
                        <a16:rowId xmlns:a16="http://schemas.microsoft.com/office/drawing/2014/main" val="3512915044"/>
                      </a:ext>
                    </a:extLst>
                  </a:tr>
                  <a:tr h="640080">
                    <a:tc>
                      <a:txBody>
                        <a:bodyPr/>
                        <a:lstStyle/>
                        <a:p>
                          <a:r>
                            <a:rPr lang="en-IN" dirty="0"/>
                            <a:t>47</a:t>
                          </a:r>
                        </a:p>
                      </a:txBody>
                      <a:tcPr/>
                    </a:tc>
                    <a:tc>
                      <a:txBody>
                        <a:bodyPr/>
                        <a:lstStyle/>
                        <a:p>
                          <a:r>
                            <a:rPr lang="en-IN" dirty="0"/>
                            <a:t>44</a:t>
                          </a:r>
                        </a:p>
                      </a:txBody>
                      <a:tcPr/>
                    </a:tc>
                    <a:tc>
                      <a:txBody>
                        <a:bodyPr/>
                        <a:lstStyle/>
                        <a:p>
                          <a:r>
                            <a:rPr lang="en-IN" dirty="0"/>
                            <a:t>46.8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44 – 46.8 = -2.8</a:t>
                          </a:r>
                        </a:p>
                        <a:p>
                          <a:endParaRPr lang="en-IN" b="0" dirty="0">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i="0" dirty="0">
                              <a:solidFill>
                                <a:schemeClr val="bg1"/>
                              </a:solidFill>
                              <a:effectLst/>
                              <a:latin typeface="inherit"/>
                            </a:rPr>
                            <a:t>7.84</a:t>
                          </a:r>
                        </a:p>
                        <a:p>
                          <a:endParaRPr lang="en-IN" dirty="0"/>
                        </a:p>
                      </a:txBody>
                      <a:tcPr/>
                    </a:tc>
                    <a:extLst>
                      <a:ext uri="{0D108BD9-81ED-4DB2-BD59-A6C34878D82A}">
                        <a16:rowId xmlns:a16="http://schemas.microsoft.com/office/drawing/2014/main" val="257733346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8EF2CD9F-26CD-42E8-86B2-C837A5BD468B}"/>
                  </a:ext>
                </a:extLst>
              </p:cNvPr>
              <p:cNvSpPr txBox="1"/>
              <p:nvPr/>
            </p:nvSpPr>
            <p:spPr>
              <a:xfrm>
                <a:off x="7904922" y="6026069"/>
                <a:ext cx="1935530" cy="947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i="1" smtClean="0">
                              <a:solidFill>
                                <a:srgbClr val="3399FF"/>
                              </a:solidFill>
                              <a:latin typeface="Cambria Math" panose="02040503050406030204" pitchFamily="18" charset="0"/>
                            </a:rPr>
                          </m:ctrlPr>
                        </m:naryPr>
                        <m:sub/>
                        <m:sup/>
                        <m:e>
                          <m:r>
                            <m:rPr>
                              <m:nor/>
                            </m:rPr>
                            <a:rPr lang="en-IN" dirty="0">
                              <a:solidFill>
                                <a:srgbClr val="3399FF"/>
                              </a:solidFill>
                            </a:rPr>
                            <m:t>(</m:t>
                          </m:r>
                          <m:r>
                            <m:rPr>
                              <m:nor/>
                            </m:rPr>
                            <a:rPr lang="en-IN" dirty="0">
                              <a:solidFill>
                                <a:srgbClr val="3399FF"/>
                              </a:solidFill>
                            </a:rPr>
                            <m:t>y</m:t>
                          </m:r>
                          <m:r>
                            <m:rPr>
                              <m:nor/>
                            </m:rPr>
                            <a:rPr lang="en-IN" dirty="0">
                              <a:solidFill>
                                <a:srgbClr val="3399FF"/>
                              </a:solidFill>
                            </a:rPr>
                            <m:t>−</m:t>
                          </m:r>
                          <m:acc>
                            <m:accPr>
                              <m:chr m:val="̂"/>
                              <m:ctrlPr>
                                <a:rPr lang="en-IN" i="1">
                                  <a:solidFill>
                                    <a:srgbClr val="3399FF"/>
                                  </a:solidFill>
                                  <a:latin typeface="Cambria Math" panose="02040503050406030204" pitchFamily="18" charset="0"/>
                                </a:rPr>
                              </m:ctrlPr>
                            </m:accPr>
                            <m:e>
                              <m:r>
                                <a:rPr lang="en-IN" b="1" i="1">
                                  <a:solidFill>
                                    <a:srgbClr val="3399FF"/>
                                  </a:solidFill>
                                  <a:latin typeface="Cambria Math" panose="02040503050406030204" pitchFamily="18" charset="0"/>
                                </a:rPr>
                                <m:t>𝒚</m:t>
                              </m:r>
                            </m:e>
                          </m:acc>
                          <m:r>
                            <m:rPr>
                              <m:nor/>
                            </m:rPr>
                            <a:rPr lang="en-IN" dirty="0">
                              <a:solidFill>
                                <a:srgbClr val="3399FF"/>
                              </a:solidFill>
                            </a:rPr>
                            <m:t>)</m:t>
                          </m:r>
                          <m:r>
                            <m:rPr>
                              <m:nor/>
                            </m:rPr>
                            <a:rPr lang="en-IN" baseline="30000" dirty="0">
                              <a:solidFill>
                                <a:srgbClr val="3399FF"/>
                              </a:solidFill>
                            </a:rPr>
                            <m:t>2 </m:t>
                          </m:r>
                        </m:e>
                      </m:nary>
                      <m:r>
                        <a:rPr lang="en-IN" b="0" i="1" smtClean="0">
                          <a:solidFill>
                            <a:srgbClr val="3399FF"/>
                          </a:solidFill>
                          <a:latin typeface="Cambria Math" panose="02040503050406030204" pitchFamily="18" charset="0"/>
                        </a:rPr>
                        <m:t>=</m:t>
                      </m:r>
                      <m:r>
                        <m:rPr>
                          <m:nor/>
                        </m:rPr>
                        <a:rPr lang="en-IN" b="1" dirty="0">
                          <a:solidFill>
                            <a:srgbClr val="3399FF"/>
                          </a:solidFill>
                          <a:latin typeface="inherit"/>
                        </a:rPr>
                        <m:t>30.4</m:t>
                      </m:r>
                    </m:oMath>
                  </m:oMathPara>
                </a14:m>
                <a:endParaRPr lang="en-IN" b="1" dirty="0">
                  <a:solidFill>
                    <a:srgbClr val="3399FF"/>
                  </a:solidFill>
                  <a:latin typeface="inherit"/>
                </a:endParaRPr>
              </a:p>
              <a:p>
                <a:endParaRPr lang="en-IN" dirty="0"/>
              </a:p>
            </p:txBody>
          </p:sp>
        </mc:Choice>
        <mc:Fallback xmlns="">
          <p:sp>
            <p:nvSpPr>
              <p:cNvPr id="5" name="TextBox 4">
                <a:extLst>
                  <a:ext uri="{FF2B5EF4-FFF2-40B4-BE49-F238E27FC236}">
                    <a16:creationId xmlns:a16="http://schemas.microsoft.com/office/drawing/2014/main" id="{8EF2CD9F-26CD-42E8-86B2-C837A5BD468B}"/>
                  </a:ext>
                </a:extLst>
              </p:cNvPr>
              <p:cNvSpPr txBox="1">
                <a:spLocks noRot="1" noChangeAspect="1" noMove="1" noResize="1" noEditPoints="1" noAdjustHandles="1" noChangeArrowheads="1" noChangeShapeType="1" noTextEdit="1"/>
              </p:cNvSpPr>
              <p:nvPr/>
            </p:nvSpPr>
            <p:spPr>
              <a:xfrm>
                <a:off x="7904922" y="6026069"/>
                <a:ext cx="1935530" cy="947760"/>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521247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8107B6-E1B2-434A-94D8-F010231BDE96}"/>
              </a:ext>
            </a:extLst>
          </p:cNvPr>
          <p:cNvSpPr>
            <a:spLocks noGrp="1"/>
          </p:cNvSpPr>
          <p:nvPr>
            <p:ph idx="1"/>
          </p:nvPr>
        </p:nvSpPr>
        <p:spPr>
          <a:xfrm>
            <a:off x="1103312" y="251792"/>
            <a:ext cx="9922497" cy="5996608"/>
          </a:xfrm>
        </p:spPr>
        <p:txBody>
          <a:bodyPr>
            <a:normAutofit lnSpcReduction="10000"/>
          </a:bodyPr>
          <a:lstStyle/>
          <a:p>
            <a:pPr marL="0" indent="0" algn="l" fontAlgn="base">
              <a:buNone/>
            </a:pPr>
            <a:r>
              <a:rPr lang="en-IN" sz="2100" b="1" i="0" dirty="0">
                <a:solidFill>
                  <a:srgbClr val="FFFF00"/>
                </a:solidFill>
                <a:effectLst/>
                <a:latin typeface="inherit"/>
              </a:rPr>
              <a:t>Step 3:</a:t>
            </a:r>
            <a:r>
              <a:rPr lang="en-IN" sz="2100" b="1" i="0" dirty="0">
                <a:solidFill>
                  <a:srgbClr val="FFFF00"/>
                </a:solidFill>
                <a:effectLst/>
                <a:latin typeface="pt sans"/>
              </a:rPr>
              <a:t> Find the error (Y – Y’):</a:t>
            </a:r>
          </a:p>
          <a:p>
            <a:pPr marL="0" indent="0" algn="l" fontAlgn="base">
              <a:buNone/>
            </a:pPr>
            <a:r>
              <a:rPr lang="en-IN" sz="2100" b="1" i="0" dirty="0">
                <a:solidFill>
                  <a:srgbClr val="FFFF00"/>
                </a:solidFill>
                <a:effectLst/>
                <a:latin typeface="inherit"/>
              </a:rPr>
              <a:t>41 – 43.6 = -2.6</a:t>
            </a:r>
          </a:p>
          <a:p>
            <a:pPr marL="0" indent="0" algn="l" fontAlgn="base">
              <a:buNone/>
            </a:pPr>
            <a:r>
              <a:rPr lang="en-IN" sz="2100" b="1" i="0" dirty="0">
                <a:solidFill>
                  <a:srgbClr val="FFFF00"/>
                </a:solidFill>
                <a:effectLst/>
                <a:latin typeface="inherit"/>
              </a:rPr>
              <a:t>45 – 44.4 = 0.6</a:t>
            </a:r>
          </a:p>
          <a:p>
            <a:pPr marL="0" indent="0" algn="l" fontAlgn="base">
              <a:buNone/>
            </a:pPr>
            <a:r>
              <a:rPr lang="en-IN" sz="2100" b="1" i="0" dirty="0">
                <a:solidFill>
                  <a:srgbClr val="FFFF00"/>
                </a:solidFill>
                <a:effectLst/>
                <a:latin typeface="inherit"/>
              </a:rPr>
              <a:t>49 – 45.2 = 3.8</a:t>
            </a:r>
          </a:p>
          <a:p>
            <a:pPr marL="0" indent="0" algn="l" fontAlgn="base">
              <a:buNone/>
            </a:pPr>
            <a:r>
              <a:rPr lang="en-IN" sz="2100" b="1" i="0" dirty="0">
                <a:solidFill>
                  <a:srgbClr val="FFFF00"/>
                </a:solidFill>
                <a:effectLst/>
                <a:latin typeface="inherit"/>
              </a:rPr>
              <a:t>47 – 46 = 1</a:t>
            </a:r>
          </a:p>
          <a:p>
            <a:pPr marL="0" indent="0" algn="l" fontAlgn="base">
              <a:buNone/>
            </a:pPr>
            <a:r>
              <a:rPr lang="en-IN" sz="2100" b="1" i="0" dirty="0">
                <a:solidFill>
                  <a:srgbClr val="FFFF00"/>
                </a:solidFill>
                <a:effectLst/>
                <a:latin typeface="inherit"/>
              </a:rPr>
              <a:t>44 – 46.8 = -2.8</a:t>
            </a:r>
          </a:p>
          <a:p>
            <a:pPr marL="0" indent="0" algn="l" fontAlgn="base">
              <a:buNone/>
            </a:pPr>
            <a:r>
              <a:rPr lang="en-IN" sz="2100" b="1" i="0" dirty="0">
                <a:solidFill>
                  <a:srgbClr val="FFFF00"/>
                </a:solidFill>
                <a:effectLst/>
                <a:latin typeface="inherit"/>
              </a:rPr>
              <a:t>Step 4:</a:t>
            </a:r>
            <a:r>
              <a:rPr lang="en-IN" sz="2100" b="1" i="0" dirty="0">
                <a:solidFill>
                  <a:srgbClr val="FFFF00"/>
                </a:solidFill>
                <a:effectLst/>
                <a:latin typeface="pt sans"/>
              </a:rPr>
              <a:t> Square the Errors:</a:t>
            </a:r>
          </a:p>
          <a:p>
            <a:pPr marL="0" indent="0" algn="l" fontAlgn="base">
              <a:buNone/>
            </a:pPr>
            <a:r>
              <a:rPr lang="en-IN" sz="2100" b="1" i="0" dirty="0">
                <a:solidFill>
                  <a:srgbClr val="FFFF00"/>
                </a:solidFill>
                <a:effectLst/>
                <a:latin typeface="inherit"/>
              </a:rPr>
              <a:t>-2.6</a:t>
            </a:r>
            <a:r>
              <a:rPr lang="en-IN" sz="2100" b="1" i="0" baseline="30000" dirty="0">
                <a:solidFill>
                  <a:srgbClr val="FFFF00"/>
                </a:solidFill>
                <a:effectLst/>
                <a:latin typeface="inherit"/>
              </a:rPr>
              <a:t>2</a:t>
            </a:r>
            <a:r>
              <a:rPr lang="en-IN" sz="2100" b="1" i="0" dirty="0">
                <a:solidFill>
                  <a:srgbClr val="FFFF00"/>
                </a:solidFill>
                <a:effectLst/>
                <a:latin typeface="inherit"/>
              </a:rPr>
              <a:t> = 6.76</a:t>
            </a:r>
          </a:p>
          <a:p>
            <a:pPr marL="0" indent="0" algn="l" fontAlgn="base">
              <a:buNone/>
            </a:pPr>
            <a:r>
              <a:rPr lang="en-IN" sz="2100" b="1" i="0" dirty="0">
                <a:solidFill>
                  <a:srgbClr val="FFFF00"/>
                </a:solidFill>
                <a:effectLst/>
                <a:latin typeface="inherit"/>
              </a:rPr>
              <a:t>0.6</a:t>
            </a:r>
            <a:r>
              <a:rPr lang="en-IN" sz="2100" b="1" i="0" baseline="30000" dirty="0">
                <a:solidFill>
                  <a:srgbClr val="FFFF00"/>
                </a:solidFill>
                <a:effectLst/>
                <a:latin typeface="inherit"/>
              </a:rPr>
              <a:t>2</a:t>
            </a:r>
            <a:r>
              <a:rPr lang="en-IN" sz="2100" b="1" i="0" dirty="0">
                <a:solidFill>
                  <a:srgbClr val="FFFF00"/>
                </a:solidFill>
                <a:effectLst/>
                <a:latin typeface="inherit"/>
              </a:rPr>
              <a:t> = 0.36</a:t>
            </a:r>
          </a:p>
          <a:p>
            <a:pPr marL="0" indent="0" algn="l" fontAlgn="base">
              <a:buNone/>
            </a:pPr>
            <a:r>
              <a:rPr lang="en-IN" sz="2100" b="1" i="0" dirty="0">
                <a:solidFill>
                  <a:srgbClr val="FFFF00"/>
                </a:solidFill>
                <a:effectLst/>
                <a:latin typeface="inherit"/>
              </a:rPr>
              <a:t>3.8</a:t>
            </a:r>
            <a:r>
              <a:rPr lang="en-IN" sz="2100" b="1" i="0" baseline="30000" dirty="0">
                <a:solidFill>
                  <a:srgbClr val="FFFF00"/>
                </a:solidFill>
                <a:effectLst/>
                <a:latin typeface="inherit"/>
              </a:rPr>
              <a:t>2</a:t>
            </a:r>
            <a:r>
              <a:rPr lang="en-IN" sz="2100" b="1" i="0" dirty="0">
                <a:solidFill>
                  <a:srgbClr val="FFFF00"/>
                </a:solidFill>
                <a:effectLst/>
                <a:latin typeface="inherit"/>
              </a:rPr>
              <a:t> = 14.44</a:t>
            </a:r>
          </a:p>
          <a:p>
            <a:pPr marL="0" indent="0" algn="l" fontAlgn="base">
              <a:buNone/>
            </a:pPr>
            <a:r>
              <a:rPr lang="en-IN" sz="2100" b="1" i="0" dirty="0">
                <a:solidFill>
                  <a:srgbClr val="FFFF00"/>
                </a:solidFill>
                <a:effectLst/>
                <a:latin typeface="inherit"/>
              </a:rPr>
              <a:t>1</a:t>
            </a:r>
            <a:r>
              <a:rPr lang="en-IN" sz="2100" b="1" i="0" baseline="30000" dirty="0">
                <a:solidFill>
                  <a:srgbClr val="FFFF00"/>
                </a:solidFill>
                <a:effectLst/>
                <a:latin typeface="inherit"/>
              </a:rPr>
              <a:t>2</a:t>
            </a:r>
            <a:r>
              <a:rPr lang="en-IN" sz="2100" b="1" i="0" dirty="0">
                <a:solidFill>
                  <a:srgbClr val="FFFF00"/>
                </a:solidFill>
                <a:effectLst/>
                <a:latin typeface="inherit"/>
              </a:rPr>
              <a:t> = 1</a:t>
            </a:r>
          </a:p>
          <a:p>
            <a:pPr marL="0" indent="0" algn="l" fontAlgn="base">
              <a:buNone/>
            </a:pPr>
            <a:r>
              <a:rPr lang="en-IN" sz="2100" b="1" i="0" dirty="0">
                <a:solidFill>
                  <a:srgbClr val="FFFF00"/>
                </a:solidFill>
                <a:effectLst/>
                <a:latin typeface="inherit"/>
              </a:rPr>
              <a:t>-2.8</a:t>
            </a:r>
            <a:r>
              <a:rPr lang="en-IN" sz="2100" b="1" i="0" baseline="30000" dirty="0">
                <a:solidFill>
                  <a:srgbClr val="FFFF00"/>
                </a:solidFill>
                <a:effectLst/>
                <a:latin typeface="inherit"/>
              </a:rPr>
              <a:t>2</a:t>
            </a:r>
            <a:r>
              <a:rPr lang="en-IN" sz="2100" b="1" i="0" dirty="0">
                <a:solidFill>
                  <a:srgbClr val="FFFF00"/>
                </a:solidFill>
                <a:effectLst/>
                <a:latin typeface="inherit"/>
              </a:rPr>
              <a:t> = 7.84</a:t>
            </a:r>
          </a:p>
          <a:p>
            <a:pPr marL="0" indent="0" algn="l" fontAlgn="base">
              <a:buNone/>
            </a:pPr>
            <a:r>
              <a:rPr lang="en-IN" sz="2100" b="1" i="0" dirty="0">
                <a:solidFill>
                  <a:srgbClr val="FFFF00"/>
                </a:solidFill>
                <a:effectLst/>
                <a:latin typeface="inherit"/>
              </a:rPr>
              <a:t>Step 5: Add all of the squared errors up: 6.76 + 0.36 + 14.44 + 1 + 7.84 = 30.4</a:t>
            </a:r>
          </a:p>
          <a:p>
            <a:pPr marL="0" indent="0" algn="l" fontAlgn="base">
              <a:buNone/>
            </a:pPr>
            <a:r>
              <a:rPr lang="en-IN" sz="2100" b="1" i="0" dirty="0">
                <a:solidFill>
                  <a:srgbClr val="FFFF00"/>
                </a:solidFill>
                <a:effectLst/>
                <a:latin typeface="inherit"/>
              </a:rPr>
              <a:t>Step 6: Find the mean squared error: 30.4 / 5 = 6.08.</a:t>
            </a:r>
          </a:p>
          <a:p>
            <a:pPr marL="0" indent="0" algn="l" fontAlgn="base">
              <a:buNone/>
            </a:pPr>
            <a:endParaRPr lang="en-IN" sz="2100" b="1" i="0" dirty="0">
              <a:solidFill>
                <a:srgbClr val="FFFF00"/>
              </a:solidFill>
              <a:effectLst/>
              <a:latin typeface="inherit"/>
            </a:endParaRPr>
          </a:p>
          <a:p>
            <a:endParaRPr lang="en-IN" dirty="0"/>
          </a:p>
        </p:txBody>
      </p:sp>
    </p:spTree>
    <p:extLst>
      <p:ext uri="{BB962C8B-B14F-4D97-AF65-F5344CB8AC3E}">
        <p14:creationId xmlns:p14="http://schemas.microsoft.com/office/powerpoint/2010/main" val="2586311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AFEA3E7-3259-4205-98BE-EAFB8A5CFD07}"/>
              </a:ext>
            </a:extLst>
          </p:cNvPr>
          <p:cNvSpPr>
            <a:spLocks noGrp="1"/>
          </p:cNvSpPr>
          <p:nvPr>
            <p:ph idx="1"/>
          </p:nvPr>
        </p:nvSpPr>
        <p:spPr>
          <a:xfrm>
            <a:off x="484094" y="466944"/>
            <a:ext cx="11241741" cy="6041432"/>
          </a:xfrm>
        </p:spPr>
        <p:txBody>
          <a:bodyPr>
            <a:normAutofit/>
          </a:bodyPr>
          <a:lstStyle/>
          <a:p>
            <a:pPr marL="0" indent="0" algn="l" fontAlgn="base">
              <a:buNone/>
            </a:pPr>
            <a:endParaRPr lang="en-IN" sz="2400" b="0" i="0" dirty="0">
              <a:solidFill>
                <a:srgbClr val="FFFF00"/>
              </a:solidFill>
              <a:effectLst/>
              <a:latin typeface="pt sans"/>
            </a:endParaRPr>
          </a:p>
          <a:p>
            <a:pPr marL="0" indent="0" algn="l" fontAlgn="base">
              <a:spcAft>
                <a:spcPts val="1200"/>
              </a:spcAft>
              <a:buNone/>
            </a:pPr>
            <a:r>
              <a:rPr lang="en-IN" sz="2800" b="1" i="0" dirty="0">
                <a:solidFill>
                  <a:srgbClr val="3399FF"/>
                </a:solidFill>
                <a:effectLst/>
                <a:latin typeface="philosopher"/>
              </a:rPr>
              <a:t>What does the Mean Squared Error Tell You?</a:t>
            </a:r>
          </a:p>
          <a:p>
            <a:pPr algn="l" fontAlgn="base"/>
            <a:r>
              <a:rPr lang="en-IN" sz="2400" b="0" i="0" dirty="0">
                <a:solidFill>
                  <a:srgbClr val="FFFF00"/>
                </a:solidFill>
                <a:effectLst/>
                <a:latin typeface="pt sans"/>
              </a:rPr>
              <a:t>The smaller the mean squared error, the closer you are to finding the </a:t>
            </a:r>
            <a:r>
              <a:rPr lang="en-IN" sz="2400" b="0" i="0" u="none" strike="noStrike" dirty="0">
                <a:solidFill>
                  <a:srgbClr val="FFFF00"/>
                </a:solidFill>
                <a:effectLst/>
                <a:latin typeface="inherit"/>
              </a:rPr>
              <a:t>line of best fit</a:t>
            </a:r>
            <a:r>
              <a:rPr lang="en-IN" sz="2400" b="0" i="0" dirty="0">
                <a:solidFill>
                  <a:srgbClr val="FFFF00"/>
                </a:solidFill>
                <a:effectLst/>
                <a:latin typeface="pt sans"/>
              </a:rPr>
              <a:t>. </a:t>
            </a:r>
          </a:p>
          <a:p>
            <a:pPr algn="l" fontAlgn="base"/>
            <a:r>
              <a:rPr lang="en-IN" sz="2400" b="0" i="0" dirty="0">
                <a:solidFill>
                  <a:srgbClr val="FFFF00"/>
                </a:solidFill>
                <a:effectLst/>
                <a:latin typeface="pt sans"/>
              </a:rPr>
              <a:t>Depending on your data, it may be impossible to get a very small value for the mean squared error. </a:t>
            </a:r>
          </a:p>
          <a:p>
            <a:pPr algn="l" fontAlgn="base"/>
            <a:r>
              <a:rPr lang="en-IN" sz="2400" b="0" i="0" dirty="0">
                <a:solidFill>
                  <a:srgbClr val="FFFF00"/>
                </a:solidFill>
                <a:effectLst/>
                <a:latin typeface="pt sans"/>
              </a:rPr>
              <a:t>For example, the above data is scattered wildly around the regression line, so 6.08 is as good as it gets (and is in fact, the line of best fit). </a:t>
            </a:r>
          </a:p>
          <a:p>
            <a:pPr marL="0" indent="0" algn="l" fontAlgn="base">
              <a:buNone/>
            </a:pPr>
            <a:endParaRPr lang="en-IN" sz="2400" dirty="0">
              <a:solidFill>
                <a:srgbClr val="FF66CC"/>
              </a:solidFill>
              <a:latin typeface="pt sans"/>
            </a:endParaRPr>
          </a:p>
          <a:p>
            <a:pPr marL="0" indent="0" algn="l" fontAlgn="base">
              <a:buNone/>
            </a:pPr>
            <a:r>
              <a:rPr lang="en-IN" sz="2400" b="1" dirty="0">
                <a:solidFill>
                  <a:srgbClr val="FF66CC"/>
                </a:solidFill>
                <a:latin typeface="pt sans"/>
              </a:rPr>
              <a:t>T</a:t>
            </a:r>
            <a:r>
              <a:rPr lang="en-IN" sz="2400" b="1" i="0" dirty="0">
                <a:solidFill>
                  <a:srgbClr val="FF66CC"/>
                </a:solidFill>
                <a:effectLst/>
                <a:latin typeface="pt sans"/>
              </a:rPr>
              <a:t>he smallest MSE would be the </a:t>
            </a:r>
            <a:r>
              <a:rPr lang="en-IN" sz="2400" b="1" i="0" u="none" strike="noStrike" dirty="0">
                <a:solidFill>
                  <a:srgbClr val="FF66CC"/>
                </a:solidFill>
                <a:effectLst/>
                <a:latin typeface="inherit"/>
              </a:rPr>
              <a:t>line of best fit</a:t>
            </a:r>
            <a:r>
              <a:rPr lang="en-IN" sz="2400" b="1" i="0" dirty="0">
                <a:solidFill>
                  <a:srgbClr val="FF66CC"/>
                </a:solidFill>
                <a:effectLst/>
                <a:latin typeface="pt sans"/>
              </a:rPr>
              <a:t>.</a:t>
            </a:r>
          </a:p>
          <a:p>
            <a:pPr marL="0" indent="0">
              <a:buNone/>
            </a:pPr>
            <a:endParaRPr lang="en-IN" b="1" dirty="0"/>
          </a:p>
        </p:txBody>
      </p:sp>
    </p:spTree>
    <p:extLst>
      <p:ext uri="{BB962C8B-B14F-4D97-AF65-F5344CB8AC3E}">
        <p14:creationId xmlns:p14="http://schemas.microsoft.com/office/powerpoint/2010/main" val="1832956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16152" y="246612"/>
            <a:ext cx="7559695" cy="6364776"/>
          </a:xfrm>
          <a:prstGeom prst="rect">
            <a:avLst/>
          </a:prstGeom>
        </p:spPr>
      </p:pic>
    </p:spTree>
    <p:extLst>
      <p:ext uri="{BB962C8B-B14F-4D97-AF65-F5344CB8AC3E}">
        <p14:creationId xmlns:p14="http://schemas.microsoft.com/office/powerpoint/2010/main" val="305462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4">
                <a:lumMod val="75000"/>
                <a:tint val="45000"/>
                <a:satMod val="400000"/>
              </a:schemeClr>
            </a:duotone>
          </a:blip>
          <a:srcRect l="15993" t="9728" r="20761" b="21687"/>
          <a:stretch/>
        </p:blipFill>
        <p:spPr>
          <a:xfrm>
            <a:off x="1087323" y="658905"/>
            <a:ext cx="9401381" cy="5731895"/>
          </a:xfrm>
          <a:prstGeom prst="rect">
            <a:avLst/>
          </a:prstGeom>
        </p:spPr>
      </p:pic>
    </p:spTree>
    <p:extLst>
      <p:ext uri="{BB962C8B-B14F-4D97-AF65-F5344CB8AC3E}">
        <p14:creationId xmlns:p14="http://schemas.microsoft.com/office/powerpoint/2010/main" val="2143789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7CCC1-2099-49EE-A3B1-B4B367AAB85E}"/>
              </a:ext>
            </a:extLst>
          </p:cNvPr>
          <p:cNvSpPr>
            <a:spLocks noGrp="1"/>
          </p:cNvSpPr>
          <p:nvPr>
            <p:ph type="title"/>
          </p:nvPr>
        </p:nvSpPr>
        <p:spPr>
          <a:xfrm>
            <a:off x="1470991" y="320197"/>
            <a:ext cx="8566591" cy="700221"/>
          </a:xfrm>
        </p:spPr>
        <p:txBody>
          <a:bodyPr/>
          <a:lstStyle/>
          <a:p>
            <a:pPr algn="ctr"/>
            <a:r>
              <a:rPr lang="en-IN" b="1" dirty="0">
                <a:solidFill>
                  <a:srgbClr val="FFC000"/>
                </a:solidFill>
              </a:rPr>
              <a:t>Logistic regression</a:t>
            </a:r>
          </a:p>
        </p:txBody>
      </p:sp>
      <p:pic>
        <p:nvPicPr>
          <p:cNvPr id="7" name="Picture 6">
            <a:extLst>
              <a:ext uri="{FF2B5EF4-FFF2-40B4-BE49-F238E27FC236}">
                <a16:creationId xmlns:a16="http://schemas.microsoft.com/office/drawing/2014/main" xmlns="" id="{342E343E-09EC-4692-B251-B335BEEF443D}"/>
              </a:ext>
            </a:extLst>
          </p:cNvPr>
          <p:cNvPicPr>
            <a:picLocks noChangeAspect="1"/>
          </p:cNvPicPr>
          <p:nvPr/>
        </p:nvPicPr>
        <p:blipFill>
          <a:blip r:embed="rId2"/>
          <a:stretch>
            <a:fillRect/>
          </a:stretch>
        </p:blipFill>
        <p:spPr>
          <a:xfrm>
            <a:off x="5227060" y="2462052"/>
            <a:ext cx="6005080" cy="3981033"/>
          </a:xfrm>
          <a:prstGeom prst="rect">
            <a:avLst/>
          </a:prstGeom>
        </p:spPr>
      </p:pic>
      <p:pic>
        <p:nvPicPr>
          <p:cNvPr id="9" name="Picture 8">
            <a:extLst>
              <a:ext uri="{FF2B5EF4-FFF2-40B4-BE49-F238E27FC236}">
                <a16:creationId xmlns:a16="http://schemas.microsoft.com/office/drawing/2014/main" xmlns="" id="{83CADB58-2B23-48EF-9F2B-6C8408EC619E}"/>
              </a:ext>
            </a:extLst>
          </p:cNvPr>
          <p:cNvPicPr>
            <a:picLocks noChangeAspect="1"/>
          </p:cNvPicPr>
          <p:nvPr/>
        </p:nvPicPr>
        <p:blipFill>
          <a:blip r:embed="rId3"/>
          <a:stretch>
            <a:fillRect/>
          </a:stretch>
        </p:blipFill>
        <p:spPr>
          <a:xfrm>
            <a:off x="1470991" y="1426293"/>
            <a:ext cx="9132600" cy="877900"/>
          </a:xfrm>
          <a:prstGeom prst="rect">
            <a:avLst/>
          </a:prstGeom>
        </p:spPr>
      </p:pic>
      <p:pic>
        <p:nvPicPr>
          <p:cNvPr id="10" name="Picture 9">
            <a:extLst>
              <a:ext uri="{FF2B5EF4-FFF2-40B4-BE49-F238E27FC236}">
                <a16:creationId xmlns:a16="http://schemas.microsoft.com/office/drawing/2014/main" xmlns="" id="{3FE8FC7C-C8E9-430F-B291-8674D6C42D55}"/>
              </a:ext>
            </a:extLst>
          </p:cNvPr>
          <p:cNvPicPr>
            <a:picLocks noChangeAspect="1"/>
          </p:cNvPicPr>
          <p:nvPr/>
        </p:nvPicPr>
        <p:blipFill>
          <a:blip r:embed="rId4"/>
          <a:stretch>
            <a:fillRect/>
          </a:stretch>
        </p:blipFill>
        <p:spPr>
          <a:xfrm>
            <a:off x="756248" y="2462052"/>
            <a:ext cx="4291956" cy="3737172"/>
          </a:xfrm>
          <a:prstGeom prst="rect">
            <a:avLst/>
          </a:prstGeom>
        </p:spPr>
      </p:pic>
    </p:spTree>
    <p:extLst>
      <p:ext uri="{BB962C8B-B14F-4D97-AF65-F5344CB8AC3E}">
        <p14:creationId xmlns:p14="http://schemas.microsoft.com/office/powerpoint/2010/main" val="2798902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11D0D74-177D-4304-9DFD-B96EEA3A269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7" r="11625"/>
          <a:stretch/>
        </p:blipFill>
        <p:spPr>
          <a:xfrm>
            <a:off x="981514" y="874643"/>
            <a:ext cx="9739494" cy="5302917"/>
          </a:xfrm>
          <a:prstGeom prst="rect">
            <a:avLst/>
          </a:prstGeom>
        </p:spPr>
      </p:pic>
    </p:spTree>
    <p:extLst>
      <p:ext uri="{BB962C8B-B14F-4D97-AF65-F5344CB8AC3E}">
        <p14:creationId xmlns:p14="http://schemas.microsoft.com/office/powerpoint/2010/main" val="9074348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57637D9-CBE4-47E8-8247-EBA990B6AB3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xmlns="" id="{984DB073-6CD7-4253-88B2-7DDC5223EDC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456" r="11087"/>
          <a:stretch/>
        </p:blipFill>
        <p:spPr>
          <a:xfrm>
            <a:off x="543338" y="615461"/>
            <a:ext cx="10296939" cy="5627077"/>
          </a:xfrm>
          <a:prstGeom prst="rect">
            <a:avLst/>
          </a:prstGeom>
        </p:spPr>
      </p:pic>
    </p:spTree>
    <p:extLst>
      <p:ext uri="{BB962C8B-B14F-4D97-AF65-F5344CB8AC3E}">
        <p14:creationId xmlns:p14="http://schemas.microsoft.com/office/powerpoint/2010/main" val="534276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xmlns="" id="{73EFBBF2-02C7-4653-8BA5-466852E20D18}"/>
                  </a:ext>
                </a:extLst>
              </p:cNvPr>
              <p:cNvGraphicFramePr>
                <a:graphicFrameLocks noGrp="1"/>
              </p:cNvGraphicFramePr>
              <p:nvPr>
                <p:extLst>
                  <p:ext uri="{D42A27DB-BD31-4B8C-83A1-F6EECF244321}">
                    <p14:modId xmlns:p14="http://schemas.microsoft.com/office/powerpoint/2010/main" val="2423626872"/>
                  </p:ext>
                </p:extLst>
              </p:nvPr>
            </p:nvGraphicFramePr>
            <p:xfrm>
              <a:off x="448025" y="1022457"/>
              <a:ext cx="11295949" cy="5127036"/>
            </p:xfrm>
            <a:graphic>
              <a:graphicData uri="http://schemas.openxmlformats.org/drawingml/2006/table">
                <a:tbl>
                  <a:tblPr firstRow="1" bandRow="1">
                    <a:tableStyleId>{5C22544A-7EE6-4342-B048-85BDC9FD1C3A}</a:tableStyleId>
                  </a:tblPr>
                  <a:tblGrid>
                    <a:gridCol w="3750365">
                      <a:extLst>
                        <a:ext uri="{9D8B030D-6E8A-4147-A177-3AD203B41FA5}">
                          <a16:colId xmlns:a16="http://schemas.microsoft.com/office/drawing/2014/main" xmlns="" val="3753405691"/>
                        </a:ext>
                      </a:extLst>
                    </a:gridCol>
                    <a:gridCol w="3703906">
                      <a:extLst>
                        <a:ext uri="{9D8B030D-6E8A-4147-A177-3AD203B41FA5}">
                          <a16:colId xmlns:a16="http://schemas.microsoft.com/office/drawing/2014/main" xmlns="" val="2088006257"/>
                        </a:ext>
                      </a:extLst>
                    </a:gridCol>
                    <a:gridCol w="3841678">
                      <a:extLst>
                        <a:ext uri="{9D8B030D-6E8A-4147-A177-3AD203B41FA5}">
                          <a16:colId xmlns:a16="http://schemas.microsoft.com/office/drawing/2014/main" xmlns="" val="2625550997"/>
                        </a:ext>
                      </a:extLst>
                    </a:gridCol>
                  </a:tblGrid>
                  <a:tr h="440591">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Linear Regression</a:t>
                          </a:r>
                        </a:p>
                      </a:txBody>
                      <a:tcPr/>
                    </a:tc>
                    <a:tc>
                      <a:txBody>
                        <a:bodyPr/>
                        <a:lstStyle/>
                        <a:p>
                          <a:r>
                            <a:rPr lang="en-IN" sz="2400" dirty="0">
                              <a:latin typeface="Times New Roman" panose="02020603050405020304" pitchFamily="18" charset="0"/>
                              <a:cs typeface="Times New Roman" panose="02020603050405020304" pitchFamily="18" charset="0"/>
                            </a:rPr>
                            <a:t>Logistic Regression</a:t>
                          </a:r>
                        </a:p>
                      </a:txBody>
                      <a:tcPr/>
                    </a:tc>
                    <a:extLst>
                      <a:ext uri="{0D108BD9-81ED-4DB2-BD59-A6C34878D82A}">
                        <a16:rowId xmlns:a16="http://schemas.microsoft.com/office/drawing/2014/main" xmlns="" val="1750429102"/>
                      </a:ext>
                    </a:extLst>
                  </a:tr>
                  <a:tr h="1131021">
                    <a:tc>
                      <a:txBody>
                        <a:bodyPr/>
                        <a:lstStyle/>
                        <a:p>
                          <a:r>
                            <a:rPr lang="en-IN" sz="2000" dirty="0">
                              <a:latin typeface="Times New Roman" panose="02020603050405020304" pitchFamily="18" charset="0"/>
                              <a:cs typeface="Times New Roman" panose="02020603050405020304" pitchFamily="18" charset="0"/>
                            </a:rPr>
                            <a:t>1. Definition</a:t>
                          </a:r>
                        </a:p>
                      </a:txBody>
                      <a:tcPr/>
                    </a:tc>
                    <a:tc>
                      <a:txBody>
                        <a:bodyPr/>
                        <a:lstStyle/>
                        <a:p>
                          <a:r>
                            <a:rPr lang="en-IN" sz="2000" dirty="0">
                              <a:latin typeface="Times New Roman" panose="02020603050405020304" pitchFamily="18" charset="0"/>
                              <a:cs typeface="Times New Roman" panose="02020603050405020304" pitchFamily="18" charset="0"/>
                            </a:rPr>
                            <a:t>To predict a continuous dependent variable based on values of independent variable</a:t>
                          </a:r>
                        </a:p>
                      </a:txBody>
                      <a:tcPr/>
                    </a:tc>
                    <a:tc>
                      <a:txBody>
                        <a:bodyPr/>
                        <a:lstStyle/>
                        <a:p>
                          <a:r>
                            <a:rPr lang="en-IN" sz="2000" dirty="0">
                              <a:latin typeface="Times New Roman" panose="02020603050405020304" pitchFamily="18" charset="0"/>
                              <a:cs typeface="Times New Roman" panose="02020603050405020304" pitchFamily="18" charset="0"/>
                            </a:rPr>
                            <a:t>To predict a categorical dependent variable based on values of independent variables</a:t>
                          </a:r>
                        </a:p>
                      </a:txBody>
                      <a:tcPr/>
                    </a:tc>
                    <a:extLst>
                      <a:ext uri="{0D108BD9-81ED-4DB2-BD59-A6C34878D82A}">
                        <a16:rowId xmlns:a16="http://schemas.microsoft.com/office/drawing/2014/main" xmlns="" val="3534450015"/>
                      </a:ext>
                    </a:extLst>
                  </a:tr>
                  <a:tr h="675572">
                    <a:tc>
                      <a:txBody>
                        <a:bodyPr/>
                        <a:lstStyle/>
                        <a:p>
                          <a:r>
                            <a:rPr lang="en-IN" sz="2000" dirty="0">
                              <a:latin typeface="Times New Roman" panose="02020603050405020304" pitchFamily="18" charset="0"/>
                              <a:cs typeface="Times New Roman" panose="02020603050405020304" pitchFamily="18" charset="0"/>
                            </a:rPr>
                            <a:t>2. Variable Type</a:t>
                          </a:r>
                        </a:p>
                      </a:txBody>
                      <a:tcPr/>
                    </a:tc>
                    <a:tc>
                      <a:txBody>
                        <a:bodyPr/>
                        <a:lstStyle/>
                        <a:p>
                          <a:r>
                            <a:rPr lang="en-IN" sz="2000" dirty="0">
                              <a:latin typeface="Times New Roman" panose="02020603050405020304" pitchFamily="18" charset="0"/>
                              <a:cs typeface="Times New Roman" panose="02020603050405020304" pitchFamily="18" charset="0"/>
                            </a:rPr>
                            <a:t>Continuous dependent variable</a:t>
                          </a:r>
                        </a:p>
                      </a:txBody>
                      <a:tcPr/>
                    </a:tc>
                    <a:tc>
                      <a:txBody>
                        <a:bodyPr/>
                        <a:lstStyle/>
                        <a:p>
                          <a:r>
                            <a:rPr lang="en-IN" sz="2000" dirty="0">
                              <a:latin typeface="Times New Roman" panose="02020603050405020304" pitchFamily="18" charset="0"/>
                              <a:cs typeface="Times New Roman" panose="02020603050405020304" pitchFamily="18" charset="0"/>
                            </a:rPr>
                            <a:t>Categorical dependent variable</a:t>
                          </a:r>
                        </a:p>
                      </a:txBody>
                      <a:tcPr/>
                    </a:tc>
                    <a:extLst>
                      <a:ext uri="{0D108BD9-81ED-4DB2-BD59-A6C34878D82A}">
                        <a16:rowId xmlns:a16="http://schemas.microsoft.com/office/drawing/2014/main" xmlns="" val="339916491"/>
                      </a:ext>
                    </a:extLst>
                  </a:tr>
                  <a:tr h="381845">
                    <a:tc>
                      <a:txBody>
                        <a:bodyPr/>
                        <a:lstStyle/>
                        <a:p>
                          <a:r>
                            <a:rPr lang="en-IN" sz="2000" dirty="0">
                              <a:latin typeface="Times New Roman" panose="02020603050405020304" pitchFamily="18" charset="0"/>
                              <a:cs typeface="Times New Roman" panose="02020603050405020304" pitchFamily="18" charset="0"/>
                            </a:rPr>
                            <a:t>3. Estimation Method</a:t>
                          </a:r>
                        </a:p>
                      </a:txBody>
                      <a:tcPr/>
                    </a:tc>
                    <a:tc>
                      <a:txBody>
                        <a:bodyPr/>
                        <a:lstStyle/>
                        <a:p>
                          <a:r>
                            <a:rPr lang="en-IN" sz="2000" dirty="0">
                              <a:latin typeface="Times New Roman" panose="02020603050405020304" pitchFamily="18" charset="0"/>
                              <a:cs typeface="Times New Roman" panose="02020603050405020304" pitchFamily="18" charset="0"/>
                            </a:rPr>
                            <a:t>Least square estimation</a:t>
                          </a:r>
                        </a:p>
                      </a:txBody>
                      <a:tcPr/>
                    </a:tc>
                    <a:tc>
                      <a:txBody>
                        <a:bodyPr/>
                        <a:lstStyle/>
                        <a:p>
                          <a:r>
                            <a:rPr lang="en-IN" sz="2000" dirty="0">
                              <a:latin typeface="Times New Roman" panose="02020603050405020304" pitchFamily="18" charset="0"/>
                              <a:cs typeface="Times New Roman" panose="02020603050405020304" pitchFamily="18" charset="0"/>
                            </a:rPr>
                            <a:t>Maximum likelihood estimation</a:t>
                          </a:r>
                        </a:p>
                      </a:txBody>
                      <a:tcPr/>
                    </a:tc>
                    <a:extLst>
                      <a:ext uri="{0D108BD9-81ED-4DB2-BD59-A6C34878D82A}">
                        <a16:rowId xmlns:a16="http://schemas.microsoft.com/office/drawing/2014/main" xmlns="" val="1546248788"/>
                      </a:ext>
                    </a:extLst>
                  </a:tr>
                  <a:tr h="552574">
                    <a:tc>
                      <a:txBody>
                        <a:bodyPr/>
                        <a:lstStyle/>
                        <a:p>
                          <a:r>
                            <a:rPr lang="en-IN" sz="2000" dirty="0">
                              <a:latin typeface="Times New Roman" panose="02020603050405020304" pitchFamily="18" charset="0"/>
                              <a:cs typeface="Times New Roman" panose="02020603050405020304" pitchFamily="18" charset="0"/>
                            </a:rPr>
                            <a:t>4. Equation </a:t>
                          </a:r>
                        </a:p>
                      </a:txBody>
                      <a:tcPr/>
                    </a:tc>
                    <a:tc>
                      <a:txBody>
                        <a:bodyPr/>
                        <a:lstStyle/>
                        <a:p>
                          <a:r>
                            <a:rPr lang="en-IN" sz="2000" dirty="0">
                              <a:latin typeface="Times New Roman" panose="02020603050405020304" pitchFamily="18" charset="0"/>
                              <a:cs typeface="Times New Roman" panose="02020603050405020304" pitchFamily="18" charset="0"/>
                            </a:rPr>
                            <a:t>Y= a</a:t>
                          </a:r>
                          <a:r>
                            <a:rPr lang="en-IN" sz="2000" baseline="-25000" dirty="0">
                              <a:latin typeface="Times New Roman" panose="02020603050405020304" pitchFamily="18" charset="0"/>
                              <a:cs typeface="Times New Roman" panose="02020603050405020304" pitchFamily="18" charset="0"/>
                            </a:rPr>
                            <a:t>0</a:t>
                          </a:r>
                          <a:r>
                            <a:rPr lang="en-IN" sz="2000" dirty="0">
                              <a:latin typeface="Times New Roman" panose="02020603050405020304" pitchFamily="18" charset="0"/>
                              <a:cs typeface="Times New Roman" panose="02020603050405020304" pitchFamily="18" charset="0"/>
                            </a:rPr>
                            <a:t>+a</a:t>
                          </a:r>
                          <a:r>
                            <a:rPr lang="en-IN" sz="2000"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x</a:t>
                          </a:r>
                        </a:p>
                      </a:txBody>
                      <a:tcPr/>
                    </a:tc>
                    <a:tc>
                      <a:txBody>
                        <a:bodyPr/>
                        <a:lstStyle/>
                        <a:p>
                          <a:r>
                            <a:rPr lang="en-IN" sz="2000" dirty="0">
                              <a:latin typeface="Times New Roman" panose="02020603050405020304" pitchFamily="18" charset="0"/>
                              <a:cs typeface="Times New Roman" panose="02020603050405020304" pitchFamily="18" charset="0"/>
                            </a:rPr>
                            <a:t>Log(</a:t>
                          </a:r>
                          <a14:m>
                            <m:oMath xmlns:m="http://schemas.openxmlformats.org/officeDocument/2006/math">
                              <m:f>
                                <m:fPr>
                                  <m:ctrlPr>
                                    <a:rPr lang="en-IN" sz="2000" i="1" smtClean="0">
                                      <a:latin typeface="Cambria Math" panose="02040503050406030204" pitchFamily="18" charset="0"/>
                                    </a:rPr>
                                  </m:ctrlPr>
                                </m:fPr>
                                <m:num>
                                  <m:r>
                                    <m:rPr>
                                      <m:nor/>
                                    </m:rPr>
                                    <a:rPr lang="en-IN" sz="2000" dirty="0" smtClean="0">
                                      <a:latin typeface="Times New Roman" panose="02020603050405020304" pitchFamily="18" charset="0"/>
                                      <a:cs typeface="Times New Roman" panose="02020603050405020304" pitchFamily="18" charset="0"/>
                                    </a:rPr>
                                    <m:t>P</m:t>
                                  </m:r>
                                </m:num>
                                <m:den>
                                  <m:r>
                                    <m:rPr>
                                      <m:nor/>
                                    </m:rPr>
                                    <a:rPr lang="en-IN" sz="2000" dirty="0" smtClean="0">
                                      <a:latin typeface="Times New Roman" panose="02020603050405020304" pitchFamily="18" charset="0"/>
                                      <a:cs typeface="Times New Roman" panose="02020603050405020304" pitchFamily="18" charset="0"/>
                                    </a:rPr>
                                    <m:t>1−</m:t>
                                  </m:r>
                                  <m:r>
                                    <m:rPr>
                                      <m:nor/>
                                    </m:rPr>
                                    <a:rPr lang="en-IN" sz="2000" dirty="0" smtClean="0">
                                      <a:latin typeface="Times New Roman" panose="02020603050405020304" pitchFamily="18" charset="0"/>
                                      <a:cs typeface="Times New Roman" panose="02020603050405020304" pitchFamily="18" charset="0"/>
                                    </a:rPr>
                                    <m:t>P</m:t>
                                  </m:r>
                                </m:den>
                              </m:f>
                            </m:oMath>
                          </a14:m>
                          <a:r>
                            <a:rPr lang="en-IN" sz="2000" dirty="0">
                              <a:latin typeface="Times New Roman" panose="02020603050405020304" pitchFamily="18" charset="0"/>
                              <a:cs typeface="Times New Roman" panose="02020603050405020304" pitchFamily="18" charset="0"/>
                            </a:rPr>
                            <a:t>)=a</a:t>
                          </a:r>
                          <a:r>
                            <a:rPr lang="en-IN" sz="2000" baseline="-25000" dirty="0">
                              <a:latin typeface="Times New Roman" panose="02020603050405020304" pitchFamily="18" charset="0"/>
                              <a:cs typeface="Times New Roman" panose="02020603050405020304" pitchFamily="18" charset="0"/>
                            </a:rPr>
                            <a:t>0</a:t>
                          </a:r>
                          <a:r>
                            <a:rPr lang="en-IN" sz="2000" dirty="0">
                              <a:latin typeface="Times New Roman" panose="02020603050405020304" pitchFamily="18" charset="0"/>
                              <a:cs typeface="Times New Roman" panose="02020603050405020304" pitchFamily="18" charset="0"/>
                            </a:rPr>
                            <a:t>+a</a:t>
                          </a:r>
                          <a:r>
                            <a:rPr lang="en-IN" sz="2000"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x</a:t>
                          </a:r>
                          <a:r>
                            <a:rPr lang="en-IN" sz="2000"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+a</a:t>
                          </a:r>
                          <a:r>
                            <a:rPr lang="en-IN" sz="2000" baseline="-25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x</a:t>
                          </a:r>
                          <a:r>
                            <a:rPr lang="en-IN" sz="2000" baseline="-25000" dirty="0">
                              <a:latin typeface="Times New Roman" panose="02020603050405020304" pitchFamily="18" charset="0"/>
                              <a:cs typeface="Times New Roman" panose="02020603050405020304" pitchFamily="18" charset="0"/>
                            </a:rPr>
                            <a:t>2 </a:t>
                          </a:r>
                          <a:r>
                            <a:rPr lang="en-IN" sz="2000" baseline="0" dirty="0">
                              <a:latin typeface="Times New Roman" panose="02020603050405020304" pitchFamily="18" charset="0"/>
                              <a:cs typeface="Times New Roman" panose="02020603050405020304" pitchFamily="18" charset="0"/>
                            </a:rPr>
                            <a:t>+…+</a:t>
                          </a:r>
                          <a:r>
                            <a:rPr lang="en-IN" sz="2000" baseline="-25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a:t>
                          </a:r>
                          <a:r>
                            <a:rPr lang="en-IN" sz="2000" baseline="-25000" dirty="0" err="1">
                              <a:latin typeface="Times New Roman" panose="02020603050405020304" pitchFamily="18" charset="0"/>
                              <a:cs typeface="Times New Roman" panose="02020603050405020304" pitchFamily="18" charset="0"/>
                            </a:rPr>
                            <a:t>n</a:t>
                          </a:r>
                          <a:r>
                            <a:rPr lang="en-IN" sz="2000" dirty="0" err="1">
                              <a:latin typeface="Times New Roman" panose="02020603050405020304" pitchFamily="18" charset="0"/>
                              <a:cs typeface="Times New Roman" panose="02020603050405020304" pitchFamily="18" charset="0"/>
                            </a:rPr>
                            <a:t>x</a:t>
                          </a:r>
                          <a:r>
                            <a:rPr lang="en-IN" sz="2000" baseline="-25000" dirty="0" err="1">
                              <a:latin typeface="Times New Roman" panose="02020603050405020304" pitchFamily="18" charset="0"/>
                              <a:cs typeface="Times New Roman" panose="02020603050405020304" pitchFamily="18" charset="0"/>
                            </a:rPr>
                            <a:t>n</a:t>
                          </a:r>
                          <a:endParaRPr lang="en-IN" sz="2000" baseline="-25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670135348"/>
                      </a:ext>
                    </a:extLst>
                  </a:tr>
                  <a:tr h="381845">
                    <a:tc>
                      <a:txBody>
                        <a:bodyPr/>
                        <a:lstStyle/>
                        <a:p>
                          <a:r>
                            <a:rPr lang="en-IN" sz="2000" dirty="0">
                              <a:latin typeface="Times New Roman" panose="02020603050405020304" pitchFamily="18" charset="0"/>
                              <a:cs typeface="Times New Roman" panose="02020603050405020304" pitchFamily="18" charset="0"/>
                            </a:rPr>
                            <a:t>5. Best fit line</a:t>
                          </a:r>
                        </a:p>
                      </a:txBody>
                      <a:tcPr/>
                    </a:tc>
                    <a:tc>
                      <a:txBody>
                        <a:bodyPr/>
                        <a:lstStyle/>
                        <a:p>
                          <a:r>
                            <a:rPr lang="en-IN" sz="2000" dirty="0">
                              <a:latin typeface="Times New Roman" panose="02020603050405020304" pitchFamily="18" charset="0"/>
                              <a:cs typeface="Times New Roman" panose="02020603050405020304" pitchFamily="18" charset="0"/>
                            </a:rPr>
                            <a:t>Straight line</a:t>
                          </a:r>
                        </a:p>
                      </a:txBody>
                      <a:tcPr/>
                    </a:tc>
                    <a:tc>
                      <a:txBody>
                        <a:bodyPr/>
                        <a:lstStyle/>
                        <a:p>
                          <a:r>
                            <a:rPr lang="en-IN" sz="2000" dirty="0">
                              <a:latin typeface="Times New Roman" panose="02020603050405020304" pitchFamily="18" charset="0"/>
                              <a:cs typeface="Times New Roman" panose="02020603050405020304" pitchFamily="18" charset="0"/>
                            </a:rPr>
                            <a:t>Curve</a:t>
                          </a:r>
                        </a:p>
                      </a:txBody>
                      <a:tcPr/>
                    </a:tc>
                    <a:extLst>
                      <a:ext uri="{0D108BD9-81ED-4DB2-BD59-A6C34878D82A}">
                        <a16:rowId xmlns:a16="http://schemas.microsoft.com/office/drawing/2014/main" xmlns="" val="769013697"/>
                      </a:ext>
                    </a:extLst>
                  </a:tr>
                  <a:tr h="730491">
                    <a:tc>
                      <a:txBody>
                        <a:bodyPr/>
                        <a:lstStyle/>
                        <a:p>
                          <a:r>
                            <a:rPr lang="en-IN" sz="2000" dirty="0">
                              <a:latin typeface="Times New Roman" panose="02020603050405020304" pitchFamily="18" charset="0"/>
                              <a:cs typeface="Times New Roman" panose="02020603050405020304" pitchFamily="18" charset="0"/>
                            </a:rPr>
                            <a:t>6. Relationship between dependent and independent variable</a:t>
                          </a:r>
                        </a:p>
                      </a:txBody>
                      <a:tcPr/>
                    </a:tc>
                    <a:tc>
                      <a:txBody>
                        <a:bodyPr/>
                        <a:lstStyle/>
                        <a:p>
                          <a:r>
                            <a:rPr lang="en-IN" sz="2000" dirty="0">
                              <a:latin typeface="Times New Roman" panose="02020603050405020304" pitchFamily="18" charset="0"/>
                              <a:cs typeface="Times New Roman" panose="02020603050405020304" pitchFamily="18" charset="0"/>
                            </a:rPr>
                            <a:t>Linear </a:t>
                          </a:r>
                        </a:p>
                      </a:txBody>
                      <a:tcPr/>
                    </a:tc>
                    <a:tc>
                      <a:txBody>
                        <a:bodyPr/>
                        <a:lstStyle/>
                        <a:p>
                          <a:r>
                            <a:rPr lang="en-IN" sz="2000" dirty="0">
                              <a:latin typeface="Times New Roman" panose="02020603050405020304" pitchFamily="18" charset="0"/>
                              <a:cs typeface="Times New Roman" panose="02020603050405020304" pitchFamily="18" charset="0"/>
                            </a:rPr>
                            <a:t>Non linear</a:t>
                          </a:r>
                        </a:p>
                      </a:txBody>
                      <a:tcPr/>
                    </a:tc>
                    <a:extLst>
                      <a:ext uri="{0D108BD9-81ED-4DB2-BD59-A6C34878D82A}">
                        <a16:rowId xmlns:a16="http://schemas.microsoft.com/office/drawing/2014/main" xmlns="" val="3403000732"/>
                      </a:ext>
                    </a:extLst>
                  </a:tr>
                  <a:tr h="766867">
                    <a:tc>
                      <a:txBody>
                        <a:bodyPr/>
                        <a:lstStyle/>
                        <a:p>
                          <a:r>
                            <a:rPr lang="en-IN" sz="2000" dirty="0">
                              <a:latin typeface="Times New Roman" panose="02020603050405020304" pitchFamily="18" charset="0"/>
                              <a:cs typeface="Times New Roman" panose="02020603050405020304" pitchFamily="18" charset="0"/>
                            </a:rPr>
                            <a:t>7. Output</a:t>
                          </a:r>
                        </a:p>
                      </a:txBody>
                      <a:tcPr/>
                    </a:tc>
                    <a:tc>
                      <a:txBody>
                        <a:bodyPr/>
                        <a:lstStyle/>
                        <a:p>
                          <a:r>
                            <a:rPr lang="en-IN" sz="2000" dirty="0">
                              <a:latin typeface="Times New Roman" panose="02020603050405020304" pitchFamily="18" charset="0"/>
                              <a:cs typeface="Times New Roman" panose="02020603050405020304" pitchFamily="18" charset="0"/>
                            </a:rPr>
                            <a:t>Predicted Integer value</a:t>
                          </a:r>
                        </a:p>
                      </a:txBody>
                      <a:tcPr/>
                    </a:tc>
                    <a:tc>
                      <a:txBody>
                        <a:bodyPr/>
                        <a:lstStyle/>
                        <a:p>
                          <a:r>
                            <a:rPr lang="en-IN" sz="2000" dirty="0">
                              <a:latin typeface="Times New Roman" panose="02020603050405020304" pitchFamily="18" charset="0"/>
                              <a:cs typeface="Times New Roman" panose="02020603050405020304" pitchFamily="18" charset="0"/>
                            </a:rPr>
                            <a:t>Predicted binary value (0/1)</a:t>
                          </a:r>
                        </a:p>
                      </a:txBody>
                      <a:tcPr/>
                    </a:tc>
                    <a:extLst>
                      <a:ext uri="{0D108BD9-81ED-4DB2-BD59-A6C34878D82A}">
                        <a16:rowId xmlns:a16="http://schemas.microsoft.com/office/drawing/2014/main" xmlns="" val="2320988721"/>
                      </a:ext>
                    </a:extLst>
                  </a:tr>
                </a:tbl>
              </a:graphicData>
            </a:graphic>
          </p:graphicFrame>
        </mc:Choice>
        <mc:Fallback xmlns="">
          <p:graphicFrame>
            <p:nvGraphicFramePr>
              <p:cNvPr id="2" name="Table 2">
                <a:extLst>
                  <a:ext uri="{FF2B5EF4-FFF2-40B4-BE49-F238E27FC236}">
                    <a16:creationId xmlns:a16="http://schemas.microsoft.com/office/drawing/2014/main" id="{73EFBBF2-02C7-4653-8BA5-466852E20D18}"/>
                  </a:ext>
                </a:extLst>
              </p:cNvPr>
              <p:cNvGraphicFramePr>
                <a:graphicFrameLocks noGrp="1"/>
              </p:cNvGraphicFramePr>
              <p:nvPr>
                <p:extLst>
                  <p:ext uri="{D42A27DB-BD31-4B8C-83A1-F6EECF244321}">
                    <p14:modId xmlns:p14="http://schemas.microsoft.com/office/powerpoint/2010/main" val="2423626872"/>
                  </p:ext>
                </p:extLst>
              </p:nvPr>
            </p:nvGraphicFramePr>
            <p:xfrm>
              <a:off x="448025" y="1022457"/>
              <a:ext cx="11295949" cy="5127036"/>
            </p:xfrm>
            <a:graphic>
              <a:graphicData uri="http://schemas.openxmlformats.org/drawingml/2006/table">
                <a:tbl>
                  <a:tblPr firstRow="1" bandRow="1">
                    <a:tableStyleId>{5C22544A-7EE6-4342-B048-85BDC9FD1C3A}</a:tableStyleId>
                  </a:tblPr>
                  <a:tblGrid>
                    <a:gridCol w="3750365">
                      <a:extLst>
                        <a:ext uri="{9D8B030D-6E8A-4147-A177-3AD203B41FA5}">
                          <a16:colId xmlns:a16="http://schemas.microsoft.com/office/drawing/2014/main" val="3753405691"/>
                        </a:ext>
                      </a:extLst>
                    </a:gridCol>
                    <a:gridCol w="3703906">
                      <a:extLst>
                        <a:ext uri="{9D8B030D-6E8A-4147-A177-3AD203B41FA5}">
                          <a16:colId xmlns:a16="http://schemas.microsoft.com/office/drawing/2014/main" val="2088006257"/>
                        </a:ext>
                      </a:extLst>
                    </a:gridCol>
                    <a:gridCol w="3841678">
                      <a:extLst>
                        <a:ext uri="{9D8B030D-6E8A-4147-A177-3AD203B41FA5}">
                          <a16:colId xmlns:a16="http://schemas.microsoft.com/office/drawing/2014/main" val="2625550997"/>
                        </a:ext>
                      </a:extLst>
                    </a:gridCol>
                  </a:tblGrid>
                  <a:tr h="457200">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Linear Regression</a:t>
                          </a:r>
                        </a:p>
                      </a:txBody>
                      <a:tcPr/>
                    </a:tc>
                    <a:tc>
                      <a:txBody>
                        <a:bodyPr/>
                        <a:lstStyle/>
                        <a:p>
                          <a:r>
                            <a:rPr lang="en-IN" sz="2400" dirty="0">
                              <a:latin typeface="Times New Roman" panose="02020603050405020304" pitchFamily="18" charset="0"/>
                              <a:cs typeface="Times New Roman" panose="02020603050405020304" pitchFamily="18" charset="0"/>
                            </a:rPr>
                            <a:t>Logistic Regression</a:t>
                          </a:r>
                        </a:p>
                      </a:txBody>
                      <a:tcPr/>
                    </a:tc>
                    <a:extLst>
                      <a:ext uri="{0D108BD9-81ED-4DB2-BD59-A6C34878D82A}">
                        <a16:rowId xmlns:a16="http://schemas.microsoft.com/office/drawing/2014/main" val="1750429102"/>
                      </a:ext>
                    </a:extLst>
                  </a:tr>
                  <a:tr h="1131021">
                    <a:tc>
                      <a:txBody>
                        <a:bodyPr/>
                        <a:lstStyle/>
                        <a:p>
                          <a:r>
                            <a:rPr lang="en-IN" sz="2000" dirty="0">
                              <a:latin typeface="Times New Roman" panose="02020603050405020304" pitchFamily="18" charset="0"/>
                              <a:cs typeface="Times New Roman" panose="02020603050405020304" pitchFamily="18" charset="0"/>
                            </a:rPr>
                            <a:t>1. Definition</a:t>
                          </a:r>
                        </a:p>
                      </a:txBody>
                      <a:tcPr/>
                    </a:tc>
                    <a:tc>
                      <a:txBody>
                        <a:bodyPr/>
                        <a:lstStyle/>
                        <a:p>
                          <a:r>
                            <a:rPr lang="en-IN" sz="2000" dirty="0">
                              <a:latin typeface="Times New Roman" panose="02020603050405020304" pitchFamily="18" charset="0"/>
                              <a:cs typeface="Times New Roman" panose="02020603050405020304" pitchFamily="18" charset="0"/>
                            </a:rPr>
                            <a:t>To predict a continuous dependent variable based on values of independent variable</a:t>
                          </a:r>
                        </a:p>
                      </a:txBody>
                      <a:tcPr/>
                    </a:tc>
                    <a:tc>
                      <a:txBody>
                        <a:bodyPr/>
                        <a:lstStyle/>
                        <a:p>
                          <a:r>
                            <a:rPr lang="en-IN" sz="2000" dirty="0">
                              <a:latin typeface="Times New Roman" panose="02020603050405020304" pitchFamily="18" charset="0"/>
                              <a:cs typeface="Times New Roman" panose="02020603050405020304" pitchFamily="18" charset="0"/>
                            </a:rPr>
                            <a:t>To predict a categorical dependent variable based on values of independent variables</a:t>
                          </a:r>
                        </a:p>
                      </a:txBody>
                      <a:tcPr/>
                    </a:tc>
                    <a:extLst>
                      <a:ext uri="{0D108BD9-81ED-4DB2-BD59-A6C34878D82A}">
                        <a16:rowId xmlns:a16="http://schemas.microsoft.com/office/drawing/2014/main" val="3534450015"/>
                      </a:ext>
                    </a:extLst>
                  </a:tr>
                  <a:tr h="675572">
                    <a:tc>
                      <a:txBody>
                        <a:bodyPr/>
                        <a:lstStyle/>
                        <a:p>
                          <a:r>
                            <a:rPr lang="en-IN" sz="2000" dirty="0">
                              <a:latin typeface="Times New Roman" panose="02020603050405020304" pitchFamily="18" charset="0"/>
                              <a:cs typeface="Times New Roman" panose="02020603050405020304" pitchFamily="18" charset="0"/>
                            </a:rPr>
                            <a:t>2. Variable Type</a:t>
                          </a:r>
                        </a:p>
                      </a:txBody>
                      <a:tcPr/>
                    </a:tc>
                    <a:tc>
                      <a:txBody>
                        <a:bodyPr/>
                        <a:lstStyle/>
                        <a:p>
                          <a:r>
                            <a:rPr lang="en-IN" sz="2000" dirty="0">
                              <a:latin typeface="Times New Roman" panose="02020603050405020304" pitchFamily="18" charset="0"/>
                              <a:cs typeface="Times New Roman" panose="02020603050405020304" pitchFamily="18" charset="0"/>
                            </a:rPr>
                            <a:t>Continuous dependent variable</a:t>
                          </a:r>
                        </a:p>
                      </a:txBody>
                      <a:tcPr/>
                    </a:tc>
                    <a:tc>
                      <a:txBody>
                        <a:bodyPr/>
                        <a:lstStyle/>
                        <a:p>
                          <a:r>
                            <a:rPr lang="en-IN" sz="2000" dirty="0">
                              <a:latin typeface="Times New Roman" panose="02020603050405020304" pitchFamily="18" charset="0"/>
                              <a:cs typeface="Times New Roman" panose="02020603050405020304" pitchFamily="18" charset="0"/>
                            </a:rPr>
                            <a:t>Categorical dependent variable</a:t>
                          </a:r>
                        </a:p>
                      </a:txBody>
                      <a:tcPr/>
                    </a:tc>
                    <a:extLst>
                      <a:ext uri="{0D108BD9-81ED-4DB2-BD59-A6C34878D82A}">
                        <a16:rowId xmlns:a16="http://schemas.microsoft.com/office/drawing/2014/main" val="339916491"/>
                      </a:ext>
                    </a:extLst>
                  </a:tr>
                  <a:tr h="396240">
                    <a:tc>
                      <a:txBody>
                        <a:bodyPr/>
                        <a:lstStyle/>
                        <a:p>
                          <a:r>
                            <a:rPr lang="en-IN" sz="2000" dirty="0">
                              <a:latin typeface="Times New Roman" panose="02020603050405020304" pitchFamily="18" charset="0"/>
                              <a:cs typeface="Times New Roman" panose="02020603050405020304" pitchFamily="18" charset="0"/>
                            </a:rPr>
                            <a:t>3. Estimation Method</a:t>
                          </a:r>
                        </a:p>
                      </a:txBody>
                      <a:tcPr/>
                    </a:tc>
                    <a:tc>
                      <a:txBody>
                        <a:bodyPr/>
                        <a:lstStyle/>
                        <a:p>
                          <a:r>
                            <a:rPr lang="en-IN" sz="2000" dirty="0">
                              <a:latin typeface="Times New Roman" panose="02020603050405020304" pitchFamily="18" charset="0"/>
                              <a:cs typeface="Times New Roman" panose="02020603050405020304" pitchFamily="18" charset="0"/>
                            </a:rPr>
                            <a:t>Least square estimation</a:t>
                          </a:r>
                        </a:p>
                      </a:txBody>
                      <a:tcPr/>
                    </a:tc>
                    <a:tc>
                      <a:txBody>
                        <a:bodyPr/>
                        <a:lstStyle/>
                        <a:p>
                          <a:r>
                            <a:rPr lang="en-IN" sz="2000" dirty="0">
                              <a:latin typeface="Times New Roman" panose="02020603050405020304" pitchFamily="18" charset="0"/>
                              <a:cs typeface="Times New Roman" panose="02020603050405020304" pitchFamily="18" charset="0"/>
                            </a:rPr>
                            <a:t>Maximum likelihood estimation</a:t>
                          </a:r>
                        </a:p>
                      </a:txBody>
                      <a:tcPr/>
                    </a:tc>
                    <a:extLst>
                      <a:ext uri="{0D108BD9-81ED-4DB2-BD59-A6C34878D82A}">
                        <a16:rowId xmlns:a16="http://schemas.microsoft.com/office/drawing/2014/main" val="1546248788"/>
                      </a:ext>
                    </a:extLst>
                  </a:tr>
                  <a:tr h="573405">
                    <a:tc>
                      <a:txBody>
                        <a:bodyPr/>
                        <a:lstStyle/>
                        <a:p>
                          <a:r>
                            <a:rPr lang="en-IN" sz="2000" dirty="0">
                              <a:latin typeface="Times New Roman" panose="02020603050405020304" pitchFamily="18" charset="0"/>
                              <a:cs typeface="Times New Roman" panose="02020603050405020304" pitchFamily="18" charset="0"/>
                            </a:rPr>
                            <a:t>4. Equation </a:t>
                          </a:r>
                        </a:p>
                      </a:txBody>
                      <a:tcPr/>
                    </a:tc>
                    <a:tc>
                      <a:txBody>
                        <a:bodyPr/>
                        <a:lstStyle/>
                        <a:p>
                          <a:r>
                            <a:rPr lang="en-IN" sz="2000" dirty="0">
                              <a:latin typeface="Times New Roman" panose="02020603050405020304" pitchFamily="18" charset="0"/>
                              <a:cs typeface="Times New Roman" panose="02020603050405020304" pitchFamily="18" charset="0"/>
                            </a:rPr>
                            <a:t>Y= a</a:t>
                          </a:r>
                          <a:r>
                            <a:rPr lang="en-IN" sz="2000" baseline="-25000" dirty="0">
                              <a:latin typeface="Times New Roman" panose="02020603050405020304" pitchFamily="18" charset="0"/>
                              <a:cs typeface="Times New Roman" panose="02020603050405020304" pitchFamily="18" charset="0"/>
                            </a:rPr>
                            <a:t>0</a:t>
                          </a:r>
                          <a:r>
                            <a:rPr lang="en-IN" sz="2000" dirty="0">
                              <a:latin typeface="Times New Roman" panose="02020603050405020304" pitchFamily="18" charset="0"/>
                              <a:cs typeface="Times New Roman" panose="02020603050405020304" pitchFamily="18" charset="0"/>
                            </a:rPr>
                            <a:t>+a</a:t>
                          </a:r>
                          <a:r>
                            <a:rPr lang="en-IN" sz="2000"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x</a:t>
                          </a:r>
                        </a:p>
                      </a:txBody>
                      <a:tcPr/>
                    </a:tc>
                    <a:tc>
                      <a:txBody>
                        <a:bodyPr/>
                        <a:lstStyle/>
                        <a:p>
                          <a:endParaRPr lang="en-US"/>
                        </a:p>
                      </a:txBody>
                      <a:tcPr>
                        <a:blipFill>
                          <a:blip r:embed="rId2"/>
                          <a:stretch>
                            <a:fillRect l="-193978" t="-472340" r="-634" b="-332979"/>
                          </a:stretch>
                        </a:blipFill>
                      </a:tcPr>
                    </a:tc>
                    <a:extLst>
                      <a:ext uri="{0D108BD9-81ED-4DB2-BD59-A6C34878D82A}">
                        <a16:rowId xmlns:a16="http://schemas.microsoft.com/office/drawing/2014/main" val="670135348"/>
                      </a:ext>
                    </a:extLst>
                  </a:tr>
                  <a:tr h="396240">
                    <a:tc>
                      <a:txBody>
                        <a:bodyPr/>
                        <a:lstStyle/>
                        <a:p>
                          <a:r>
                            <a:rPr lang="en-IN" sz="2000" dirty="0">
                              <a:latin typeface="Times New Roman" panose="02020603050405020304" pitchFamily="18" charset="0"/>
                              <a:cs typeface="Times New Roman" panose="02020603050405020304" pitchFamily="18" charset="0"/>
                            </a:rPr>
                            <a:t>5. Best fit line</a:t>
                          </a:r>
                        </a:p>
                      </a:txBody>
                      <a:tcPr/>
                    </a:tc>
                    <a:tc>
                      <a:txBody>
                        <a:bodyPr/>
                        <a:lstStyle/>
                        <a:p>
                          <a:r>
                            <a:rPr lang="en-IN" sz="2000" dirty="0">
                              <a:latin typeface="Times New Roman" panose="02020603050405020304" pitchFamily="18" charset="0"/>
                              <a:cs typeface="Times New Roman" panose="02020603050405020304" pitchFamily="18" charset="0"/>
                            </a:rPr>
                            <a:t>Straight line</a:t>
                          </a:r>
                        </a:p>
                      </a:txBody>
                      <a:tcPr/>
                    </a:tc>
                    <a:tc>
                      <a:txBody>
                        <a:bodyPr/>
                        <a:lstStyle/>
                        <a:p>
                          <a:r>
                            <a:rPr lang="en-IN" sz="2000" dirty="0">
                              <a:latin typeface="Times New Roman" panose="02020603050405020304" pitchFamily="18" charset="0"/>
                              <a:cs typeface="Times New Roman" panose="02020603050405020304" pitchFamily="18" charset="0"/>
                            </a:rPr>
                            <a:t>Curve</a:t>
                          </a:r>
                        </a:p>
                      </a:txBody>
                      <a:tcPr/>
                    </a:tc>
                    <a:extLst>
                      <a:ext uri="{0D108BD9-81ED-4DB2-BD59-A6C34878D82A}">
                        <a16:rowId xmlns:a16="http://schemas.microsoft.com/office/drawing/2014/main" val="769013697"/>
                      </a:ext>
                    </a:extLst>
                  </a:tr>
                  <a:tr h="730491">
                    <a:tc>
                      <a:txBody>
                        <a:bodyPr/>
                        <a:lstStyle/>
                        <a:p>
                          <a:r>
                            <a:rPr lang="en-IN" sz="2000" dirty="0">
                              <a:latin typeface="Times New Roman" panose="02020603050405020304" pitchFamily="18" charset="0"/>
                              <a:cs typeface="Times New Roman" panose="02020603050405020304" pitchFamily="18" charset="0"/>
                            </a:rPr>
                            <a:t>6. Relationship between dependent and independent variable</a:t>
                          </a:r>
                        </a:p>
                      </a:txBody>
                      <a:tcPr/>
                    </a:tc>
                    <a:tc>
                      <a:txBody>
                        <a:bodyPr/>
                        <a:lstStyle/>
                        <a:p>
                          <a:r>
                            <a:rPr lang="en-IN" sz="2000" dirty="0">
                              <a:latin typeface="Times New Roman" panose="02020603050405020304" pitchFamily="18" charset="0"/>
                              <a:cs typeface="Times New Roman" panose="02020603050405020304" pitchFamily="18" charset="0"/>
                            </a:rPr>
                            <a:t>Linear </a:t>
                          </a:r>
                        </a:p>
                      </a:txBody>
                      <a:tcPr/>
                    </a:tc>
                    <a:tc>
                      <a:txBody>
                        <a:bodyPr/>
                        <a:lstStyle/>
                        <a:p>
                          <a:r>
                            <a:rPr lang="en-IN" sz="2000" dirty="0">
                              <a:latin typeface="Times New Roman" panose="02020603050405020304" pitchFamily="18" charset="0"/>
                              <a:cs typeface="Times New Roman" panose="02020603050405020304" pitchFamily="18" charset="0"/>
                            </a:rPr>
                            <a:t>Non linear</a:t>
                          </a:r>
                        </a:p>
                      </a:txBody>
                      <a:tcPr/>
                    </a:tc>
                    <a:extLst>
                      <a:ext uri="{0D108BD9-81ED-4DB2-BD59-A6C34878D82A}">
                        <a16:rowId xmlns:a16="http://schemas.microsoft.com/office/drawing/2014/main" val="3403000732"/>
                      </a:ext>
                    </a:extLst>
                  </a:tr>
                  <a:tr h="766867">
                    <a:tc>
                      <a:txBody>
                        <a:bodyPr/>
                        <a:lstStyle/>
                        <a:p>
                          <a:r>
                            <a:rPr lang="en-IN" sz="2000" dirty="0">
                              <a:latin typeface="Times New Roman" panose="02020603050405020304" pitchFamily="18" charset="0"/>
                              <a:cs typeface="Times New Roman" panose="02020603050405020304" pitchFamily="18" charset="0"/>
                            </a:rPr>
                            <a:t>7. Output</a:t>
                          </a:r>
                        </a:p>
                      </a:txBody>
                      <a:tcPr/>
                    </a:tc>
                    <a:tc>
                      <a:txBody>
                        <a:bodyPr/>
                        <a:lstStyle/>
                        <a:p>
                          <a:r>
                            <a:rPr lang="en-IN" sz="2000" dirty="0">
                              <a:latin typeface="Times New Roman" panose="02020603050405020304" pitchFamily="18" charset="0"/>
                              <a:cs typeface="Times New Roman" panose="02020603050405020304" pitchFamily="18" charset="0"/>
                            </a:rPr>
                            <a:t>Predicted Integer value</a:t>
                          </a:r>
                        </a:p>
                      </a:txBody>
                      <a:tcPr/>
                    </a:tc>
                    <a:tc>
                      <a:txBody>
                        <a:bodyPr/>
                        <a:lstStyle/>
                        <a:p>
                          <a:r>
                            <a:rPr lang="en-IN" sz="2000" dirty="0">
                              <a:latin typeface="Times New Roman" panose="02020603050405020304" pitchFamily="18" charset="0"/>
                              <a:cs typeface="Times New Roman" panose="02020603050405020304" pitchFamily="18" charset="0"/>
                            </a:rPr>
                            <a:t>Predicted binary value (0/1)</a:t>
                          </a:r>
                        </a:p>
                      </a:txBody>
                      <a:tcPr/>
                    </a:tc>
                    <a:extLst>
                      <a:ext uri="{0D108BD9-81ED-4DB2-BD59-A6C34878D82A}">
                        <a16:rowId xmlns:a16="http://schemas.microsoft.com/office/drawing/2014/main" val="2320988721"/>
                      </a:ext>
                    </a:extLst>
                  </a:tr>
                </a:tbl>
              </a:graphicData>
            </a:graphic>
          </p:graphicFrame>
        </mc:Fallback>
      </mc:AlternateContent>
    </p:spTree>
    <p:extLst>
      <p:ext uri="{BB962C8B-B14F-4D97-AF65-F5344CB8AC3E}">
        <p14:creationId xmlns:p14="http://schemas.microsoft.com/office/powerpoint/2010/main" val="3249943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0EB024-4DAF-4B9F-889F-A6A2E23FBBEE}"/>
              </a:ext>
            </a:extLst>
          </p:cNvPr>
          <p:cNvSpPr>
            <a:spLocks noGrp="1"/>
          </p:cNvSpPr>
          <p:nvPr>
            <p:ph type="title"/>
          </p:nvPr>
        </p:nvSpPr>
        <p:spPr>
          <a:xfrm>
            <a:off x="1643270" y="101536"/>
            <a:ext cx="8288295" cy="700221"/>
          </a:xfrm>
        </p:spPr>
        <p:txBody>
          <a:bodyPr/>
          <a:lstStyle/>
          <a:p>
            <a:pPr algn="ctr"/>
            <a:r>
              <a:rPr lang="en-IN" b="1" dirty="0">
                <a:solidFill>
                  <a:srgbClr val="FFC000"/>
                </a:solidFill>
                <a:latin typeface="Times New Roman" panose="02020603050405020304" pitchFamily="18" charset="0"/>
                <a:cs typeface="Times New Roman" panose="02020603050405020304" pitchFamily="18" charset="0"/>
              </a:rPr>
              <a:t>Classification</a:t>
            </a:r>
          </a:p>
        </p:txBody>
      </p:sp>
      <p:sp>
        <p:nvSpPr>
          <p:cNvPr id="3" name="Content Placeholder 2">
            <a:extLst>
              <a:ext uri="{FF2B5EF4-FFF2-40B4-BE49-F238E27FC236}">
                <a16:creationId xmlns:a16="http://schemas.microsoft.com/office/drawing/2014/main" xmlns="" id="{D9CBE0D7-FB27-47A4-93F0-DCA5EF549EE6}"/>
              </a:ext>
            </a:extLst>
          </p:cNvPr>
          <p:cNvSpPr>
            <a:spLocks noGrp="1"/>
          </p:cNvSpPr>
          <p:nvPr>
            <p:ph idx="1"/>
          </p:nvPr>
        </p:nvSpPr>
        <p:spPr>
          <a:xfrm>
            <a:off x="159026" y="801758"/>
            <a:ext cx="11569148" cy="1292086"/>
          </a:xfrm>
        </p:spPr>
        <p:txBody>
          <a:bodyPr>
            <a:normAutofit/>
          </a:bodyPr>
          <a:lstStyle/>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Data classification is a two-step process</a:t>
            </a:r>
          </a:p>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 1. Consisting of a </a:t>
            </a:r>
            <a:r>
              <a:rPr lang="en-IN" sz="1900" b="1" i="1" u="none" strike="noStrike" baseline="0" dirty="0">
                <a:solidFill>
                  <a:srgbClr val="C00000"/>
                </a:solidFill>
                <a:latin typeface="Times New Roman" panose="02020603050405020304" pitchFamily="18" charset="0"/>
                <a:cs typeface="Times New Roman" panose="02020603050405020304" pitchFamily="18" charset="0"/>
              </a:rPr>
              <a:t>learning step </a:t>
            </a:r>
            <a:r>
              <a:rPr lang="en-IN" sz="1900" b="1" i="0" u="none" strike="noStrike" baseline="0" dirty="0">
                <a:solidFill>
                  <a:srgbClr val="00B0F0"/>
                </a:solidFill>
                <a:latin typeface="Times New Roman" panose="02020603050405020304" pitchFamily="18" charset="0"/>
                <a:cs typeface="Times New Roman" panose="02020603050405020304" pitchFamily="18" charset="0"/>
              </a:rPr>
              <a:t>(where a classification model is constructed) </a:t>
            </a:r>
          </a:p>
          <a:p>
            <a:pPr marL="0" indent="0" algn="l">
              <a:buNone/>
            </a:pPr>
            <a:r>
              <a:rPr lang="en-IN" sz="1900" b="1" i="0" u="none" strike="noStrike" baseline="0" dirty="0">
                <a:solidFill>
                  <a:srgbClr val="00B0F0"/>
                </a:solidFill>
                <a:latin typeface="Times New Roman" panose="02020603050405020304" pitchFamily="18" charset="0"/>
                <a:cs typeface="Times New Roman" panose="02020603050405020304" pitchFamily="18" charset="0"/>
              </a:rPr>
              <a:t>2.  A </a:t>
            </a:r>
            <a:r>
              <a:rPr lang="en-IN" sz="1900" b="1" i="1" u="none" strike="noStrike" baseline="0" dirty="0">
                <a:solidFill>
                  <a:srgbClr val="C00000"/>
                </a:solidFill>
                <a:latin typeface="Times New Roman" panose="02020603050405020304" pitchFamily="18" charset="0"/>
                <a:cs typeface="Times New Roman" panose="02020603050405020304" pitchFamily="18" charset="0"/>
              </a:rPr>
              <a:t>classification step </a:t>
            </a:r>
            <a:r>
              <a:rPr lang="en-IN" sz="1900" b="1" i="0" u="none" strike="noStrike" baseline="0" dirty="0">
                <a:solidFill>
                  <a:srgbClr val="00B0F0"/>
                </a:solidFill>
                <a:latin typeface="Times New Roman" panose="02020603050405020304" pitchFamily="18" charset="0"/>
                <a:cs typeface="Times New Roman" panose="02020603050405020304" pitchFamily="18" charset="0"/>
              </a:rPr>
              <a:t>(where the model is used to predict class labels for given data). </a:t>
            </a:r>
            <a:endParaRPr lang="en-IN" dirty="0">
              <a:solidFill>
                <a:srgbClr val="00B0F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C259F02D-5DBB-4C0F-A8D1-5F69955E9300}"/>
              </a:ext>
            </a:extLst>
          </p:cNvPr>
          <p:cNvSpPr txBox="1"/>
          <p:nvPr/>
        </p:nvSpPr>
        <p:spPr>
          <a:xfrm>
            <a:off x="8388625" y="2516812"/>
            <a:ext cx="3604590" cy="2369880"/>
          </a:xfrm>
          <a:prstGeom prst="rect">
            <a:avLst/>
          </a:prstGeom>
          <a:noFill/>
        </p:spPr>
        <p:txBody>
          <a:bodyPr wrap="square">
            <a:spAutoFit/>
          </a:bodyPr>
          <a:lstStyle/>
          <a:p>
            <a:pPr algn="just"/>
            <a:r>
              <a:rPr lang="en-IN" sz="2800" b="1" i="1" u="none" strike="noStrike" baseline="0" dirty="0">
                <a:solidFill>
                  <a:srgbClr val="C00000"/>
                </a:solidFill>
                <a:latin typeface="Times New Roman" panose="02020603050405020304" pitchFamily="18" charset="0"/>
                <a:cs typeface="Times New Roman" panose="02020603050405020304" pitchFamily="18" charset="0"/>
              </a:rPr>
              <a:t>Learning</a:t>
            </a:r>
            <a:r>
              <a:rPr lang="en-IN" sz="2800" b="1" i="0" u="none" strike="noStrike" baseline="0" dirty="0">
                <a:solidFill>
                  <a:srgbClr val="C00000"/>
                </a:solidFill>
                <a:latin typeface="Times New Roman" panose="02020603050405020304" pitchFamily="18" charset="0"/>
                <a:cs typeface="Times New Roman" panose="02020603050405020304" pitchFamily="18" charset="0"/>
              </a:rPr>
              <a:t>:</a:t>
            </a:r>
            <a:r>
              <a:rPr lang="en-IN" sz="2800" b="1" i="0" u="none" strike="noStrike" baseline="0" dirty="0">
                <a:solidFill>
                  <a:srgbClr val="FFC000"/>
                </a:solidFill>
                <a:latin typeface="Times New Roman" panose="02020603050405020304" pitchFamily="18" charset="0"/>
                <a:cs typeface="Times New Roman" panose="02020603050405020304" pitchFamily="18" charset="0"/>
              </a:rPr>
              <a:t> </a:t>
            </a:r>
            <a:r>
              <a:rPr lang="en-IN" sz="2000" b="0" i="0" u="none" strike="noStrike" baseline="0" dirty="0">
                <a:solidFill>
                  <a:srgbClr val="FFC000"/>
                </a:solidFill>
                <a:latin typeface="Times New Roman" panose="02020603050405020304" pitchFamily="18" charset="0"/>
                <a:cs typeface="Times New Roman" panose="02020603050405020304" pitchFamily="18" charset="0"/>
              </a:rPr>
              <a:t>Training data are analyzed by a classification algorithm. Here, the class label attribute is </a:t>
            </a:r>
            <a:r>
              <a:rPr lang="en-IN" sz="2000" b="0" i="1" u="none" strike="noStrike" baseline="0" dirty="0">
                <a:solidFill>
                  <a:srgbClr val="FFC000"/>
                </a:solidFill>
                <a:latin typeface="Times New Roman" panose="02020603050405020304" pitchFamily="18" charset="0"/>
                <a:cs typeface="Times New Roman" panose="02020603050405020304" pitchFamily="18" charset="0"/>
              </a:rPr>
              <a:t>loan decision</a:t>
            </a:r>
            <a:r>
              <a:rPr lang="en-IN" sz="2000" b="0" i="0" u="none" strike="noStrike" baseline="0" dirty="0">
                <a:solidFill>
                  <a:srgbClr val="FFC000"/>
                </a:solidFill>
                <a:latin typeface="Times New Roman" panose="02020603050405020304" pitchFamily="18" charset="0"/>
                <a:cs typeface="Times New Roman" panose="02020603050405020304" pitchFamily="18" charset="0"/>
              </a:rPr>
              <a:t>, and the learned model or classifier is represented in the form of classification rules.</a:t>
            </a:r>
            <a:endParaRPr lang="en-IN" sz="2000" dirty="0">
              <a:solidFill>
                <a:srgbClr val="FFC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ED0AE2C4-795C-4AAD-9CB0-0055BE4C83C5}"/>
              </a:ext>
            </a:extLst>
          </p:cNvPr>
          <p:cNvPicPr>
            <a:picLocks noChangeAspect="1"/>
          </p:cNvPicPr>
          <p:nvPr/>
        </p:nvPicPr>
        <p:blipFill>
          <a:blip r:embed="rId2"/>
          <a:stretch>
            <a:fillRect/>
          </a:stretch>
        </p:blipFill>
        <p:spPr>
          <a:xfrm>
            <a:off x="673942" y="2143540"/>
            <a:ext cx="7584081" cy="4170025"/>
          </a:xfrm>
          <a:prstGeom prst="rect">
            <a:avLst/>
          </a:prstGeom>
        </p:spPr>
      </p:pic>
    </p:spTree>
    <p:extLst>
      <p:ext uri="{BB962C8B-B14F-4D97-AF65-F5344CB8AC3E}">
        <p14:creationId xmlns:p14="http://schemas.microsoft.com/office/powerpoint/2010/main" val="3735554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50B39ADD-2056-42DE-AB3B-362BF2B513C3}"/>
              </a:ext>
            </a:extLst>
          </p:cNvPr>
          <p:cNvPicPr>
            <a:picLocks noGrp="1" noChangeAspect="1"/>
          </p:cNvPicPr>
          <p:nvPr>
            <p:ph idx="1"/>
          </p:nvPr>
        </p:nvPicPr>
        <p:blipFill>
          <a:blip r:embed="rId2"/>
          <a:stretch>
            <a:fillRect/>
          </a:stretch>
        </p:blipFill>
        <p:spPr>
          <a:xfrm>
            <a:off x="450575" y="314373"/>
            <a:ext cx="7434470" cy="4027226"/>
          </a:xfrm>
          <a:prstGeom prst="rect">
            <a:avLst/>
          </a:prstGeom>
        </p:spPr>
      </p:pic>
      <p:sp>
        <p:nvSpPr>
          <p:cNvPr id="10" name="TextBox 9">
            <a:extLst>
              <a:ext uri="{FF2B5EF4-FFF2-40B4-BE49-F238E27FC236}">
                <a16:creationId xmlns:a16="http://schemas.microsoft.com/office/drawing/2014/main" xmlns="" id="{5722D90A-CEE2-42F7-900F-A563C17EDBF3}"/>
              </a:ext>
            </a:extLst>
          </p:cNvPr>
          <p:cNvSpPr txBox="1"/>
          <p:nvPr/>
        </p:nvSpPr>
        <p:spPr>
          <a:xfrm>
            <a:off x="8415131" y="866047"/>
            <a:ext cx="3048000" cy="2923877"/>
          </a:xfrm>
          <a:prstGeom prst="rect">
            <a:avLst/>
          </a:prstGeom>
          <a:noFill/>
        </p:spPr>
        <p:txBody>
          <a:bodyPr wrap="square">
            <a:spAutoFit/>
          </a:bodyPr>
          <a:lstStyle/>
          <a:p>
            <a:pPr algn="just"/>
            <a:r>
              <a:rPr lang="en-IN" sz="2400" b="1" i="1" u="none" strike="noStrike" baseline="0" dirty="0">
                <a:solidFill>
                  <a:srgbClr val="C00000"/>
                </a:solidFill>
                <a:latin typeface="Times New Roman" panose="02020603050405020304" pitchFamily="18" charset="0"/>
                <a:cs typeface="Times New Roman" panose="02020603050405020304" pitchFamily="18" charset="0"/>
              </a:rPr>
              <a:t>Classification</a:t>
            </a:r>
            <a:r>
              <a:rPr lang="en-IN" sz="2400" b="1" i="0" u="none" strike="noStrike" baseline="0" dirty="0">
                <a:solidFill>
                  <a:srgbClr val="C00000"/>
                </a:solidFill>
                <a:latin typeface="Times New Roman" panose="02020603050405020304" pitchFamily="18" charset="0"/>
                <a:cs typeface="Times New Roman" panose="02020603050405020304" pitchFamily="18" charset="0"/>
              </a:rPr>
              <a:t>:</a:t>
            </a:r>
            <a:r>
              <a:rPr lang="en-IN" sz="2000" b="1" i="0" u="none" strike="noStrike" baseline="0" dirty="0">
                <a:solidFill>
                  <a:srgbClr val="FFC000"/>
                </a:solidFill>
                <a:latin typeface="Times New Roman" panose="02020603050405020304" pitchFamily="18" charset="0"/>
                <a:cs typeface="Times New Roman" panose="02020603050405020304" pitchFamily="18" charset="0"/>
              </a:rPr>
              <a:t> </a:t>
            </a:r>
          </a:p>
          <a:p>
            <a:pPr algn="just"/>
            <a:r>
              <a:rPr lang="en-IN" sz="2000" b="1" i="0" u="none" strike="noStrike" baseline="0" dirty="0">
                <a:solidFill>
                  <a:srgbClr val="3399FF"/>
                </a:solidFill>
                <a:latin typeface="Times New Roman" panose="02020603050405020304" pitchFamily="18" charset="0"/>
                <a:cs typeface="Times New Roman" panose="02020603050405020304" pitchFamily="18" charset="0"/>
              </a:rPr>
              <a:t>Test data are used to estimate the accuracy of the classification rules. If the accuracy is considered acceptable, the rules can be applied to the classification of new data tuples.</a:t>
            </a:r>
            <a:endParaRPr lang="en-IN" sz="2000" b="1" dirty="0">
              <a:solidFill>
                <a:srgbClr val="3399F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53D1BB32-19FB-4F33-9214-183BAC9923F1}"/>
              </a:ext>
            </a:extLst>
          </p:cNvPr>
          <p:cNvSpPr txBox="1"/>
          <p:nvPr/>
        </p:nvSpPr>
        <p:spPr>
          <a:xfrm>
            <a:off x="450575" y="4450976"/>
            <a:ext cx="11476382" cy="1938992"/>
          </a:xfrm>
          <a:prstGeom prst="rect">
            <a:avLst/>
          </a:prstGeom>
          <a:noFill/>
        </p:spPr>
        <p:txBody>
          <a:bodyPr wrap="square">
            <a:spAutoFit/>
          </a:bodyPr>
          <a:lstStyle/>
          <a:p>
            <a:pPr algn="l"/>
            <a:r>
              <a:rPr lang="en-IN" sz="2400" b="1" i="0" u="none" strike="noStrike" baseline="0" dirty="0">
                <a:solidFill>
                  <a:srgbClr val="C00000"/>
                </a:solidFill>
                <a:latin typeface="Times New Roman" panose="02020603050405020304" pitchFamily="18" charset="0"/>
                <a:cs typeface="Times New Roman" panose="02020603050405020304" pitchFamily="18" charset="0"/>
              </a:rPr>
              <a:t>Decision tree induction </a:t>
            </a:r>
            <a:r>
              <a:rPr lang="en-IN" sz="2400" b="0" i="0" u="none" strike="noStrike" baseline="0" dirty="0">
                <a:solidFill>
                  <a:srgbClr val="C00000"/>
                </a:solidFill>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learning of decision trees from class-</a:t>
            </a:r>
            <a:r>
              <a:rPr lang="en-IN" sz="2400" b="0" i="0" u="none" strike="noStrike" baseline="0" dirty="0" err="1">
                <a:solidFill>
                  <a:srgbClr val="FFFF00"/>
                </a:solidFill>
                <a:latin typeface="Times New Roman" panose="02020603050405020304" pitchFamily="18" charset="0"/>
                <a:cs typeface="Times New Roman" panose="02020603050405020304" pitchFamily="18" charset="0"/>
              </a:rPr>
              <a:t>labeled</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 training tuples.</a:t>
            </a:r>
            <a:endParaRPr lang="en-IN" sz="2400" b="0" i="0" u="none" strike="noStrike" baseline="0" dirty="0">
              <a:solidFill>
                <a:srgbClr val="67E222"/>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400" b="0" i="0" u="none" strike="noStrike" baseline="0" dirty="0">
                <a:solidFill>
                  <a:srgbClr val="67E222"/>
                </a:solidFill>
                <a:latin typeface="Times New Roman" panose="02020603050405020304" pitchFamily="18" charset="0"/>
                <a:cs typeface="Times New Roman" panose="02020603050405020304" pitchFamily="18" charset="0"/>
              </a:rPr>
              <a:t>The </a:t>
            </a:r>
            <a:r>
              <a:rPr lang="en-IN" sz="2400" b="1" i="0" u="none" strike="noStrike" baseline="0" dirty="0">
                <a:solidFill>
                  <a:srgbClr val="FFC000"/>
                </a:solidFill>
                <a:latin typeface="Times New Roman" panose="02020603050405020304" pitchFamily="18" charset="0"/>
                <a:cs typeface="Times New Roman" panose="02020603050405020304" pitchFamily="18" charset="0"/>
              </a:rPr>
              <a:t>accuracy</a:t>
            </a:r>
            <a:r>
              <a:rPr lang="en-IN" sz="2400" b="1" i="0" u="none" strike="noStrike" baseline="0" dirty="0">
                <a:solidFill>
                  <a:srgbClr val="67E222"/>
                </a:solidFill>
                <a:latin typeface="Times New Roman" panose="02020603050405020304" pitchFamily="18" charset="0"/>
                <a:cs typeface="Times New Roman" panose="02020603050405020304" pitchFamily="18" charset="0"/>
              </a:rPr>
              <a:t> </a:t>
            </a:r>
            <a:r>
              <a:rPr lang="en-IN" sz="2400" b="0" i="0" u="none" strike="noStrike" baseline="0" dirty="0">
                <a:solidFill>
                  <a:srgbClr val="67E222"/>
                </a:solidFill>
                <a:latin typeface="Times New Roman" panose="02020603050405020304" pitchFamily="18" charset="0"/>
                <a:cs typeface="Times New Roman" panose="02020603050405020304" pitchFamily="18" charset="0"/>
              </a:rPr>
              <a:t>of a classifier on a given test set is the percentage of test set tuples that are correctly classified by the classifier. </a:t>
            </a:r>
          </a:p>
          <a:p>
            <a:pPr marL="342900" indent="-342900" algn="l">
              <a:buFont typeface="Arial" panose="020B0604020202020204" pitchFamily="34" charset="0"/>
              <a:buChar char="•"/>
            </a:pPr>
            <a:r>
              <a:rPr lang="en-IN" sz="2400" b="0" i="0" u="none" strike="noStrike" baseline="0" dirty="0">
                <a:solidFill>
                  <a:srgbClr val="67E222"/>
                </a:solidFill>
                <a:latin typeface="Times New Roman" panose="02020603050405020304" pitchFamily="18" charset="0"/>
                <a:cs typeface="Times New Roman" panose="02020603050405020304" pitchFamily="18" charset="0"/>
              </a:rPr>
              <a:t>The associated class label of each test tuple is compared with the learned classifier’s class prediction for that tuple.</a:t>
            </a:r>
            <a:endParaRPr lang="en-IN" sz="2400" dirty="0">
              <a:solidFill>
                <a:srgbClr val="67E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723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DF690-2A0D-45AD-B6CF-CE3C48E45A4F}"/>
              </a:ext>
            </a:extLst>
          </p:cNvPr>
          <p:cNvSpPr>
            <a:spLocks noGrp="1"/>
          </p:cNvSpPr>
          <p:nvPr>
            <p:ph type="title"/>
          </p:nvPr>
        </p:nvSpPr>
        <p:spPr>
          <a:xfrm>
            <a:off x="1722782" y="187676"/>
            <a:ext cx="8353575" cy="620707"/>
          </a:xfrm>
        </p:spPr>
        <p:txBody>
          <a:bodyPr/>
          <a:lstStyle/>
          <a:p>
            <a:pPr algn="ctr"/>
            <a:r>
              <a:rPr lang="en-IN" sz="3600" b="1" i="0" u="none" strike="noStrike" baseline="0" dirty="0">
                <a:solidFill>
                  <a:srgbClr val="FFFF00"/>
                </a:solidFill>
                <a:latin typeface="Times New Roman" panose="02020603050405020304" pitchFamily="18" charset="0"/>
                <a:cs typeface="Times New Roman" panose="02020603050405020304" pitchFamily="18" charset="0"/>
              </a:rPr>
              <a:t>Decision Tree</a:t>
            </a:r>
            <a:endParaRPr lang="en-IN" sz="6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B988582-A95D-4248-9F6F-ACDA4D1EA6FB}"/>
              </a:ext>
            </a:extLst>
          </p:cNvPr>
          <p:cNvSpPr>
            <a:spLocks noGrp="1"/>
          </p:cNvSpPr>
          <p:nvPr>
            <p:ph idx="1"/>
          </p:nvPr>
        </p:nvSpPr>
        <p:spPr>
          <a:xfrm>
            <a:off x="238539" y="808383"/>
            <a:ext cx="11714922" cy="1759939"/>
          </a:xfrm>
        </p:spPr>
        <p:txBody>
          <a:bodyPr>
            <a:normAutofit/>
          </a:bodyPr>
          <a:lstStyle/>
          <a:p>
            <a:pPr marL="0" indent="0" algn="l">
              <a:buNone/>
            </a:pPr>
            <a:r>
              <a:rPr lang="en-IN" sz="2400" b="0" i="0" u="none" strike="noStrike" baseline="0" dirty="0">
                <a:solidFill>
                  <a:srgbClr val="66FFCC"/>
                </a:solidFill>
                <a:latin typeface="Times New Roman" panose="02020603050405020304" pitchFamily="18" charset="0"/>
                <a:cs typeface="Times New Roman" panose="02020603050405020304" pitchFamily="18" charset="0"/>
              </a:rPr>
              <a:t>D</a:t>
            </a:r>
            <a:r>
              <a:rPr lang="en-IN" sz="2400" b="1" i="0" u="none" strike="noStrike" baseline="0" dirty="0">
                <a:solidFill>
                  <a:srgbClr val="66FFCC"/>
                </a:solidFill>
                <a:latin typeface="Times New Roman" panose="02020603050405020304" pitchFamily="18" charset="0"/>
                <a:cs typeface="Times New Roman" panose="02020603050405020304" pitchFamily="18" charset="0"/>
              </a:rPr>
              <a:t>ecision tree </a:t>
            </a:r>
            <a:r>
              <a:rPr lang="en-IN" sz="2400" b="0"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flowchart-like tree structure, where each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internal node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a:t>
            </a:r>
            <a:r>
              <a:rPr lang="en-IN" sz="2400" b="0" i="0" u="none" strike="noStrike" baseline="0" dirty="0" err="1">
                <a:solidFill>
                  <a:srgbClr val="FFFF00"/>
                </a:solidFill>
                <a:latin typeface="Times New Roman" panose="02020603050405020304" pitchFamily="18" charset="0"/>
                <a:cs typeface="Times New Roman" panose="02020603050405020304" pitchFamily="18" charset="0"/>
              </a:rPr>
              <a:t>nonleaf</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 node) denotes a test on an attribute, each</a:t>
            </a:r>
            <a:r>
              <a:rPr lang="en-IN" sz="2400" b="0"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branch</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represents an outcome of the test, and each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leaf node </a:t>
            </a:r>
            <a:r>
              <a:rPr lang="en-IN" sz="2400" b="0" i="0" u="none" strike="noStrike" baseline="0" dirty="0">
                <a:latin typeface="Times New Roman" panose="02020603050405020304" pitchFamily="18" charset="0"/>
                <a:cs typeface="Times New Roman" panose="02020603050405020304" pitchFamily="18" charset="0"/>
              </a:rPr>
              <a:t>(or </a:t>
            </a:r>
            <a:r>
              <a:rPr lang="en-IN" sz="2400" b="0" i="1" u="none" strike="noStrike" baseline="0" dirty="0">
                <a:latin typeface="Times New Roman" panose="02020603050405020304" pitchFamily="18" charset="0"/>
                <a:cs typeface="Times New Roman" panose="02020603050405020304" pitchFamily="18" charset="0"/>
              </a:rPr>
              <a:t>terminal node</a:t>
            </a:r>
            <a:r>
              <a:rPr lang="en-IN" sz="2400" b="0" i="0" u="none" strike="noStrike" baseline="0" dirty="0">
                <a:latin typeface="Times New Roman" panose="02020603050405020304" pitchFamily="18" charset="0"/>
                <a:cs typeface="Times New Roman" panose="02020603050405020304" pitchFamily="18" charset="0"/>
              </a:rPr>
              <a:t>) holds a class label. </a:t>
            </a:r>
          </a:p>
          <a:p>
            <a:pPr marL="0" indent="0" algn="l">
              <a:buNone/>
            </a:pPr>
            <a:r>
              <a:rPr lang="en-IN" sz="2400" b="0" i="0" u="none" strike="noStrike" baseline="0" dirty="0">
                <a:latin typeface="Times New Roman" panose="02020603050405020304" pitchFamily="18" charset="0"/>
                <a:cs typeface="Times New Roman" panose="02020603050405020304" pitchFamily="18" charset="0"/>
              </a:rPr>
              <a:t>The topmost node in a tree is the </a:t>
            </a:r>
            <a:r>
              <a:rPr lang="en-IN" sz="2400" b="1" i="0" u="none" strike="noStrike" baseline="0" dirty="0">
                <a:solidFill>
                  <a:srgbClr val="FFFF00"/>
                </a:solidFill>
                <a:latin typeface="Times New Roman" panose="02020603050405020304" pitchFamily="18" charset="0"/>
                <a:cs typeface="Times New Roman" panose="02020603050405020304" pitchFamily="18" charset="0"/>
              </a:rPr>
              <a:t>root </a:t>
            </a:r>
            <a:r>
              <a:rPr lang="en-IN" sz="2400" b="0" i="0" u="none" strike="noStrike" baseline="0" dirty="0">
                <a:solidFill>
                  <a:srgbClr val="FFFF00"/>
                </a:solidFill>
                <a:latin typeface="Times New Roman" panose="02020603050405020304" pitchFamily="18" charset="0"/>
                <a:cs typeface="Times New Roman" panose="02020603050405020304" pitchFamily="18" charset="0"/>
              </a:rPr>
              <a:t>node</a:t>
            </a:r>
            <a:r>
              <a:rPr lang="en-IN" sz="2400" b="0" i="0" u="none" strike="noStrike" baseline="0" dirty="0" smtClean="0">
                <a:solidFill>
                  <a:srgbClr val="FFFF00"/>
                </a:solidFill>
                <a:latin typeface="Times New Roman" panose="02020603050405020304" pitchFamily="18" charset="0"/>
                <a:cs typeface="Times New Roman" panose="02020603050405020304" pitchFamily="18" charset="0"/>
              </a:rPr>
              <a:t>.</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96E2B5DE-1077-48F0-9041-E553C9E0693B}"/>
              </a:ext>
            </a:extLst>
          </p:cNvPr>
          <p:cNvPicPr>
            <a:picLocks noChangeAspect="1"/>
          </p:cNvPicPr>
          <p:nvPr/>
        </p:nvPicPr>
        <p:blipFill>
          <a:blip r:embed="rId2"/>
          <a:stretch>
            <a:fillRect/>
          </a:stretch>
        </p:blipFill>
        <p:spPr>
          <a:xfrm>
            <a:off x="238539" y="3075812"/>
            <a:ext cx="6084335" cy="3462828"/>
          </a:xfrm>
          <a:prstGeom prst="rect">
            <a:avLst/>
          </a:prstGeom>
        </p:spPr>
      </p:pic>
      <p:sp>
        <p:nvSpPr>
          <p:cNvPr id="8" name="TextBox 7">
            <a:extLst>
              <a:ext uri="{FF2B5EF4-FFF2-40B4-BE49-F238E27FC236}">
                <a16:creationId xmlns:a16="http://schemas.microsoft.com/office/drawing/2014/main" xmlns="" id="{EF41701A-DA91-4ACC-AED5-863C47EA192B}"/>
              </a:ext>
            </a:extLst>
          </p:cNvPr>
          <p:cNvSpPr txBox="1"/>
          <p:nvPr/>
        </p:nvSpPr>
        <p:spPr>
          <a:xfrm>
            <a:off x="6583211" y="2568322"/>
            <a:ext cx="5492247" cy="3970318"/>
          </a:xfrm>
          <a:prstGeom prst="rect">
            <a:avLst/>
          </a:prstGeom>
          <a:noFill/>
        </p:spPr>
        <p:txBody>
          <a:bodyPr wrap="square">
            <a:spAutoFit/>
          </a:bodyPr>
          <a:lstStyle/>
          <a:p>
            <a:pPr marL="285750" indent="-285750" algn="just">
              <a:buFont typeface="Arial" panose="020B0604020202020204" pitchFamily="34" charset="0"/>
              <a:buChar char="•"/>
            </a:pPr>
            <a:r>
              <a:rPr lang="en-IN" sz="1800" b="1" i="0" u="none" strike="noStrike" baseline="0" dirty="0">
                <a:solidFill>
                  <a:srgbClr val="FFC000"/>
                </a:solidFill>
                <a:latin typeface="Minion-Regular"/>
              </a:rPr>
              <a:t>A decision tree for the concept </a:t>
            </a:r>
            <a:r>
              <a:rPr lang="en-IN" sz="1800" b="1" i="1" u="none" strike="noStrike" baseline="0" dirty="0">
                <a:solidFill>
                  <a:srgbClr val="FFC000"/>
                </a:solidFill>
                <a:latin typeface="Minion-Italic"/>
              </a:rPr>
              <a:t>buys computer </a:t>
            </a:r>
            <a:r>
              <a:rPr lang="en-IN" sz="1800" b="1" i="0" u="none" strike="noStrike" baseline="0" dirty="0">
                <a:solidFill>
                  <a:srgbClr val="FFC000"/>
                </a:solidFill>
                <a:latin typeface="Minion-Regular"/>
              </a:rPr>
              <a:t>that is, it predicts whether a customer at </a:t>
            </a:r>
            <a:r>
              <a:rPr lang="en-IN" sz="1800" b="1" i="1" u="none" strike="noStrike" baseline="0" dirty="0" err="1">
                <a:solidFill>
                  <a:srgbClr val="FFC000"/>
                </a:solidFill>
                <a:latin typeface="Minion-Italic"/>
              </a:rPr>
              <a:t>AllElectronics</a:t>
            </a:r>
            <a:r>
              <a:rPr lang="en-IN" sz="1800" b="1" i="1" u="none" strike="noStrike" baseline="0" dirty="0">
                <a:solidFill>
                  <a:srgbClr val="FFC000"/>
                </a:solidFill>
                <a:latin typeface="Minion-Italic"/>
              </a:rPr>
              <a:t> </a:t>
            </a:r>
            <a:r>
              <a:rPr lang="en-IN" sz="1800" b="1" i="0" u="none" strike="noStrike" baseline="0" dirty="0">
                <a:solidFill>
                  <a:srgbClr val="FFC000"/>
                </a:solidFill>
                <a:latin typeface="Minion-Regular"/>
              </a:rPr>
              <a:t>is likely to purchase a computer.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Internal nodes are denoted by rectangles, and leaf nodes are denoted by ovals.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Some decision tree algorithms produce only </a:t>
            </a:r>
            <a:r>
              <a:rPr lang="en-IN" sz="1800" b="1" i="1" u="none" strike="noStrike" baseline="0" dirty="0">
                <a:solidFill>
                  <a:srgbClr val="FFC000"/>
                </a:solidFill>
                <a:latin typeface="Minion-Italic"/>
              </a:rPr>
              <a:t>binary </a:t>
            </a:r>
            <a:r>
              <a:rPr lang="en-IN" sz="1800" b="1" i="0" u="none" strike="noStrike" baseline="0" dirty="0">
                <a:solidFill>
                  <a:srgbClr val="FFC000"/>
                </a:solidFill>
                <a:latin typeface="Minion-Regular"/>
              </a:rPr>
              <a:t>trees (where each internal node branches to exactly two other nodes), whereas others can produce nonbinary trees.</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Each internal (</a:t>
            </a:r>
            <a:r>
              <a:rPr lang="en-IN" sz="1800" b="1" i="0" u="none" strike="noStrike" baseline="0" dirty="0" err="1">
                <a:solidFill>
                  <a:srgbClr val="FFC000"/>
                </a:solidFill>
                <a:latin typeface="Minion-Regular"/>
              </a:rPr>
              <a:t>nonleaf</a:t>
            </a:r>
            <a:r>
              <a:rPr lang="en-IN" sz="1800" b="1" i="0" u="none" strike="noStrike" baseline="0" dirty="0">
                <a:solidFill>
                  <a:srgbClr val="FFC000"/>
                </a:solidFill>
                <a:latin typeface="Minion-Regular"/>
              </a:rPr>
              <a:t>) node represents a test </a:t>
            </a:r>
            <a:r>
              <a:rPr lang="en-IN" sz="1800" b="1" i="0" u="none" strike="noStrike" baseline="0" dirty="0" smtClean="0">
                <a:solidFill>
                  <a:srgbClr val="FFC000"/>
                </a:solidFill>
                <a:latin typeface="Minion-Regular"/>
              </a:rPr>
              <a:t>on an </a:t>
            </a:r>
            <a:r>
              <a:rPr lang="en-IN" sz="1800" b="1" i="0" u="none" strike="noStrike" baseline="0" dirty="0">
                <a:solidFill>
                  <a:srgbClr val="FFC000"/>
                </a:solidFill>
                <a:latin typeface="Minion-Regular"/>
              </a:rPr>
              <a:t>attribute. </a:t>
            </a:r>
          </a:p>
          <a:p>
            <a:pPr marL="285750" indent="-285750" algn="just">
              <a:buFont typeface="Arial" panose="020B0604020202020204" pitchFamily="34" charset="0"/>
              <a:buChar char="•"/>
            </a:pPr>
            <a:r>
              <a:rPr lang="en-IN" sz="1800" b="1" i="0" u="none" strike="noStrike" baseline="0" dirty="0">
                <a:solidFill>
                  <a:srgbClr val="FFC000"/>
                </a:solidFill>
                <a:latin typeface="Minion-Regular"/>
              </a:rPr>
              <a:t>Each leaf node represents a class (either </a:t>
            </a:r>
            <a:r>
              <a:rPr lang="en-IN" sz="1800" b="1" i="1" u="none" strike="noStrike" baseline="0" dirty="0" err="1">
                <a:solidFill>
                  <a:srgbClr val="FFC000"/>
                </a:solidFill>
                <a:latin typeface="Minion-Italic"/>
              </a:rPr>
              <a:t>buys_computer</a:t>
            </a:r>
            <a:r>
              <a:rPr lang="en-IN" sz="1800" b="1" i="1" u="none" strike="noStrike" baseline="0" dirty="0">
                <a:solidFill>
                  <a:srgbClr val="FFC000"/>
                </a:solidFill>
                <a:latin typeface="Minion-Italic"/>
              </a:rPr>
              <a:t> </a:t>
            </a:r>
            <a:r>
              <a:rPr lang="en-IN" b="1" dirty="0">
                <a:solidFill>
                  <a:srgbClr val="FFC000"/>
                </a:solidFill>
                <a:latin typeface="MTSY"/>
              </a:rPr>
              <a:t>=</a:t>
            </a:r>
            <a:r>
              <a:rPr lang="en-IN" sz="1800" b="1" i="0" u="none" strike="noStrike" baseline="0" dirty="0">
                <a:solidFill>
                  <a:srgbClr val="FFC000"/>
                </a:solidFill>
                <a:latin typeface="MTSY"/>
              </a:rPr>
              <a:t> </a:t>
            </a:r>
            <a:r>
              <a:rPr lang="en-IN" sz="1800" b="1" i="1" u="none" strike="noStrike" baseline="0" dirty="0">
                <a:solidFill>
                  <a:srgbClr val="FFC000"/>
                </a:solidFill>
                <a:latin typeface="Minion-Italic"/>
              </a:rPr>
              <a:t>yes </a:t>
            </a:r>
            <a:r>
              <a:rPr lang="en-IN" sz="1800" b="1" i="0" u="none" strike="noStrike" baseline="0" dirty="0">
                <a:solidFill>
                  <a:srgbClr val="FFC000"/>
                </a:solidFill>
                <a:latin typeface="Minion-Regular"/>
              </a:rPr>
              <a:t>or </a:t>
            </a:r>
            <a:r>
              <a:rPr lang="en-IN" sz="1800" b="1" i="1" u="none" strike="noStrike" baseline="0" dirty="0" err="1">
                <a:solidFill>
                  <a:srgbClr val="FFC000"/>
                </a:solidFill>
                <a:latin typeface="Minion-Italic"/>
              </a:rPr>
              <a:t>buys_computer</a:t>
            </a:r>
            <a:r>
              <a:rPr lang="en-IN" sz="1800" b="1" i="1" u="none" strike="noStrike" baseline="0" dirty="0">
                <a:solidFill>
                  <a:srgbClr val="FFC000"/>
                </a:solidFill>
                <a:latin typeface="Minion-Italic"/>
              </a:rPr>
              <a:t> =no</a:t>
            </a:r>
            <a:r>
              <a:rPr lang="en-IN" sz="1800" b="1" i="0" u="none" strike="noStrike" baseline="0" dirty="0">
                <a:solidFill>
                  <a:srgbClr val="FFC000"/>
                </a:solidFill>
                <a:latin typeface="Minion-Regular"/>
              </a:rPr>
              <a:t>).</a:t>
            </a:r>
            <a:endParaRPr lang="en-IN" b="1" dirty="0">
              <a:solidFill>
                <a:srgbClr val="FFC000"/>
              </a:solidFill>
            </a:endParaRPr>
          </a:p>
        </p:txBody>
      </p:sp>
    </p:spTree>
    <p:extLst>
      <p:ext uri="{BB962C8B-B14F-4D97-AF65-F5344CB8AC3E}">
        <p14:creationId xmlns:p14="http://schemas.microsoft.com/office/powerpoint/2010/main" val="456078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DDFA62-6C40-4A4E-B92E-18CA46CC9B68}"/>
              </a:ext>
            </a:extLst>
          </p:cNvPr>
          <p:cNvSpPr>
            <a:spLocks noGrp="1"/>
          </p:cNvSpPr>
          <p:nvPr>
            <p:ph type="title"/>
          </p:nvPr>
        </p:nvSpPr>
        <p:spPr>
          <a:xfrm>
            <a:off x="1101489" y="310062"/>
            <a:ext cx="8950904" cy="580952"/>
          </a:xfrm>
        </p:spPr>
        <p:txBody>
          <a:bodyPr/>
          <a:lstStyle/>
          <a:p>
            <a:pPr algn="ctr"/>
            <a:r>
              <a:rPr lang="en-IN" sz="2800" b="1" dirty="0">
                <a:solidFill>
                  <a:srgbClr val="FFFF00"/>
                </a:solidFill>
                <a:latin typeface="Times New Roman" panose="02020603050405020304" pitchFamily="18" charset="0"/>
                <a:cs typeface="Times New Roman" panose="02020603050405020304" pitchFamily="18" charset="0"/>
              </a:rPr>
              <a:t>P</a:t>
            </a:r>
            <a:r>
              <a:rPr lang="en-IN" sz="2800" b="1" i="0" u="none" strike="noStrike" baseline="0" dirty="0">
                <a:solidFill>
                  <a:srgbClr val="FFFF00"/>
                </a:solidFill>
                <a:latin typeface="Times New Roman" panose="02020603050405020304" pitchFamily="18" charset="0"/>
                <a:cs typeface="Times New Roman" panose="02020603050405020304" pitchFamily="18" charset="0"/>
              </a:rPr>
              <a:t>artitioning based on the splitting criterion</a:t>
            </a:r>
            <a:endParaRPr lang="en-IN" sz="5400" b="1" dirty="0">
              <a:solidFill>
                <a:srgbClr val="FFFF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60796AE5-7B41-4C36-89CD-49AA4FF5B5A5}"/>
              </a:ext>
            </a:extLst>
          </p:cNvPr>
          <p:cNvPicPr>
            <a:picLocks noChangeAspect="1"/>
          </p:cNvPicPr>
          <p:nvPr/>
        </p:nvPicPr>
        <p:blipFill>
          <a:blip r:embed="rId2"/>
          <a:stretch>
            <a:fillRect/>
          </a:stretch>
        </p:blipFill>
        <p:spPr>
          <a:xfrm>
            <a:off x="189605" y="1261684"/>
            <a:ext cx="7413379" cy="5005250"/>
          </a:xfrm>
          <a:prstGeom prst="rect">
            <a:avLst/>
          </a:prstGeom>
        </p:spPr>
      </p:pic>
      <p:pic>
        <p:nvPicPr>
          <p:cNvPr id="13" name="Picture 12">
            <a:extLst>
              <a:ext uri="{FF2B5EF4-FFF2-40B4-BE49-F238E27FC236}">
                <a16:creationId xmlns:a16="http://schemas.microsoft.com/office/drawing/2014/main" xmlns="" id="{4C7ED5CA-8FAB-43CE-8EB0-176556AED88E}"/>
              </a:ext>
            </a:extLst>
          </p:cNvPr>
          <p:cNvPicPr>
            <a:picLocks noChangeAspect="1"/>
          </p:cNvPicPr>
          <p:nvPr/>
        </p:nvPicPr>
        <p:blipFill>
          <a:blip r:embed="rId3"/>
          <a:stretch>
            <a:fillRect/>
          </a:stretch>
        </p:blipFill>
        <p:spPr>
          <a:xfrm>
            <a:off x="7729982" y="1369260"/>
            <a:ext cx="4312754" cy="4542768"/>
          </a:xfrm>
          <a:prstGeom prst="rect">
            <a:avLst/>
          </a:prstGeom>
        </p:spPr>
      </p:pic>
    </p:spTree>
    <p:extLst>
      <p:ext uri="{BB962C8B-B14F-4D97-AF65-F5344CB8AC3E}">
        <p14:creationId xmlns:p14="http://schemas.microsoft.com/office/powerpoint/2010/main" val="779795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436F6F-9C3C-4F1E-8A4E-ACBB12F7944A}"/>
              </a:ext>
            </a:extLst>
          </p:cNvPr>
          <p:cNvSpPr>
            <a:spLocks noGrp="1"/>
          </p:cNvSpPr>
          <p:nvPr>
            <p:ph type="title"/>
          </p:nvPr>
        </p:nvSpPr>
        <p:spPr>
          <a:xfrm>
            <a:off x="669370" y="163270"/>
            <a:ext cx="11191326" cy="700265"/>
          </a:xfrm>
        </p:spPr>
        <p:txBody>
          <a:bodyPr/>
          <a:lstStyle/>
          <a:p>
            <a:pPr algn="ctr"/>
            <a:r>
              <a:rPr lang="en-IN" b="1" dirty="0">
                <a:solidFill>
                  <a:srgbClr val="FFC000"/>
                </a:solidFill>
                <a:latin typeface="Times New Roman" panose="02020603050405020304" pitchFamily="18" charset="0"/>
                <a:cs typeface="Times New Roman" panose="02020603050405020304" pitchFamily="18" charset="0"/>
              </a:rPr>
              <a:t>Support Vector Machines (SVM)</a:t>
            </a:r>
          </a:p>
        </p:txBody>
      </p:sp>
      <p:sp>
        <p:nvSpPr>
          <p:cNvPr id="3" name="Content Placeholder 2">
            <a:extLst>
              <a:ext uri="{FF2B5EF4-FFF2-40B4-BE49-F238E27FC236}">
                <a16:creationId xmlns:a16="http://schemas.microsoft.com/office/drawing/2014/main" xmlns="" id="{CACAB9D4-BB16-4505-8808-7A8E578B17E5}"/>
              </a:ext>
            </a:extLst>
          </p:cNvPr>
          <p:cNvSpPr>
            <a:spLocks noGrp="1"/>
          </p:cNvSpPr>
          <p:nvPr>
            <p:ph idx="1"/>
          </p:nvPr>
        </p:nvSpPr>
        <p:spPr>
          <a:xfrm>
            <a:off x="669370" y="1642101"/>
            <a:ext cx="10936288" cy="4352364"/>
          </a:xfrm>
        </p:spPr>
        <p:txBody>
          <a:bodyPr>
            <a:normAutofit/>
          </a:bodyPr>
          <a:lstStyle/>
          <a:p>
            <a:pPr algn="just">
              <a:buClr>
                <a:srgbClr val="FF0000"/>
              </a:buClr>
              <a:buFont typeface="Wingdings" panose="05000000000000000000" pitchFamily="2" charset="2"/>
              <a:buChar char="q"/>
            </a:pPr>
            <a:r>
              <a:rPr lang="en-IN" b="1" i="0" u="none" strike="noStrike" baseline="0" dirty="0">
                <a:solidFill>
                  <a:srgbClr val="67E222"/>
                </a:solidFill>
                <a:latin typeface="Times New Roman" panose="02020603050405020304" pitchFamily="18" charset="0"/>
                <a:cs typeface="Times New Roman" panose="02020603050405020304" pitchFamily="18" charset="0"/>
              </a:rPr>
              <a:t>SVM  is a non-probabilistic linear classification approach that chooses an optimal separating hyperplane such that it maximizes the distance between data points of different classes. </a:t>
            </a:r>
          </a:p>
          <a:p>
            <a:pPr algn="just">
              <a:buClr>
                <a:srgbClr val="FF0000"/>
              </a:buClr>
              <a:buFont typeface="Wingdings" panose="05000000000000000000" pitchFamily="2" charset="2"/>
              <a:buChar char="q"/>
            </a:pPr>
            <a:r>
              <a:rPr lang="en-IN" b="1" i="0" u="none" strike="noStrike" baseline="0" dirty="0">
                <a:solidFill>
                  <a:srgbClr val="67E222"/>
                </a:solidFill>
                <a:latin typeface="Times New Roman" panose="02020603050405020304" pitchFamily="18" charset="0"/>
                <a:cs typeface="Times New Roman" panose="02020603050405020304" pitchFamily="18" charset="0"/>
              </a:rPr>
              <a:t>To construct the best solution for separating hyperplane, training data points are used which are considered as vectors or support vectors. </a:t>
            </a:r>
          </a:p>
          <a:p>
            <a:pPr algn="just">
              <a:buClr>
                <a:srgbClr val="FF0000"/>
              </a:buClr>
              <a:buFont typeface="Wingdings" panose="05000000000000000000" pitchFamily="2" charset="2"/>
              <a:buChar char="q"/>
            </a:pPr>
            <a:r>
              <a:rPr lang="en-IN" b="1" i="0" u="none" strike="noStrike" baseline="0" dirty="0">
                <a:solidFill>
                  <a:srgbClr val="67E222"/>
                </a:solidFill>
                <a:latin typeface="Times New Roman" panose="02020603050405020304" pitchFamily="18" charset="0"/>
                <a:cs typeface="Times New Roman" panose="02020603050405020304" pitchFamily="18" charset="0"/>
              </a:rPr>
              <a:t>These support vectors help in determining the width of the hyperplane. SVM can be extended for the cases where data is not separated by a hard margin. </a:t>
            </a:r>
          </a:p>
          <a:p>
            <a:pPr algn="just">
              <a:buClr>
                <a:srgbClr val="FF0000"/>
              </a:buClr>
              <a:buFont typeface="Wingdings" panose="05000000000000000000" pitchFamily="2" charset="2"/>
              <a:buChar char="q"/>
            </a:pPr>
            <a:r>
              <a:rPr lang="en-IN" b="1" i="0" u="none" strike="noStrike" baseline="0" dirty="0">
                <a:solidFill>
                  <a:srgbClr val="67E222"/>
                </a:solidFill>
                <a:latin typeface="Times New Roman" panose="02020603050405020304" pitchFamily="18" charset="0"/>
                <a:cs typeface="Times New Roman" panose="02020603050405020304" pitchFamily="18" charset="0"/>
              </a:rPr>
              <a:t>Hence, a trade-off parameter is used which allows margin to be flexible and separates non linearly separable data. In addition to that, SVM can be used to classify nonlinear data using kernel trick.</a:t>
            </a:r>
          </a:p>
          <a:p>
            <a:pPr algn="just">
              <a:buClr>
                <a:srgbClr val="FF0000"/>
              </a:buClr>
              <a:buFont typeface="Wingdings" panose="05000000000000000000" pitchFamily="2" charset="2"/>
              <a:buChar char="q"/>
            </a:pPr>
            <a:r>
              <a:rPr lang="en-IN" b="1" i="0" u="none" strike="noStrike" baseline="0" dirty="0">
                <a:solidFill>
                  <a:srgbClr val="67E222"/>
                </a:solidFill>
                <a:latin typeface="Times New Roman" panose="02020603050405020304" pitchFamily="18" charset="0"/>
                <a:cs typeface="Times New Roman" panose="02020603050405020304" pitchFamily="18" charset="0"/>
              </a:rPr>
              <a:t> This is the reason behind extensive use to SVM as it achieves to an optimal solution for both linear and nonlinear data.</a:t>
            </a:r>
            <a:endParaRPr lang="en-IN" sz="2400" b="1" dirty="0">
              <a:solidFill>
                <a:srgbClr val="67E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142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64D1941-A48E-4984-85C4-F42919A3E630}"/>
              </a:ext>
            </a:extLst>
          </p:cNvPr>
          <p:cNvSpPr txBox="1"/>
          <p:nvPr/>
        </p:nvSpPr>
        <p:spPr>
          <a:xfrm>
            <a:off x="7262191" y="413918"/>
            <a:ext cx="4572000" cy="4093428"/>
          </a:xfrm>
          <a:prstGeom prst="rect">
            <a:avLst/>
          </a:prstGeom>
          <a:noFill/>
        </p:spPr>
        <p:txBody>
          <a:bodyPr wrap="square">
            <a:spAutoFit/>
          </a:bodyPr>
          <a:lstStyle/>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The 2-D training data are linearly separable.</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There are an infinite number of possible</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separating hyperplanes or “decision boundaries,” some of which are shown here as dashed lines.</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Which one is best?</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Generalizing to </a:t>
            </a:r>
            <a:r>
              <a:rPr lang="en-IN" sz="2000" b="1" i="1" u="none" strike="noStrike" baseline="0" dirty="0">
                <a:solidFill>
                  <a:srgbClr val="67E222"/>
                </a:solidFill>
                <a:latin typeface="Times New Roman" panose="02020603050405020304" pitchFamily="18" charset="0"/>
                <a:cs typeface="Times New Roman" panose="02020603050405020304" pitchFamily="18" charset="0"/>
              </a:rPr>
              <a:t>n </a:t>
            </a:r>
            <a:r>
              <a:rPr lang="en-IN" sz="2000" b="1" i="0" u="none" strike="noStrike" baseline="0" dirty="0">
                <a:solidFill>
                  <a:srgbClr val="67E222"/>
                </a:solidFill>
                <a:latin typeface="Times New Roman" panose="02020603050405020304" pitchFamily="18" charset="0"/>
                <a:cs typeface="Times New Roman" panose="02020603050405020304" pitchFamily="18" charset="0"/>
              </a:rPr>
              <a:t>dimensions, we want to find the best </a:t>
            </a:r>
            <a:r>
              <a:rPr lang="en-IN" sz="2000" b="1" i="1" u="none" strike="noStrike" baseline="0" dirty="0">
                <a:solidFill>
                  <a:srgbClr val="67E222"/>
                </a:solidFill>
                <a:latin typeface="Times New Roman" panose="02020603050405020304" pitchFamily="18" charset="0"/>
                <a:cs typeface="Times New Roman" panose="02020603050405020304" pitchFamily="18" charset="0"/>
              </a:rPr>
              <a:t>hyperplane</a:t>
            </a:r>
            <a:r>
              <a:rPr lang="en-IN" sz="2000" b="1" i="0" u="none" strike="noStrike" baseline="0" dirty="0">
                <a:solidFill>
                  <a:srgbClr val="67E222"/>
                </a:solidFill>
                <a:latin typeface="Times New Roman" panose="02020603050405020304" pitchFamily="18" charset="0"/>
                <a:cs typeface="Times New Roman" panose="02020603050405020304" pitchFamily="18" charset="0"/>
              </a:rPr>
              <a:t>. </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We will use “hyperplane” to refer to</a:t>
            </a:r>
          </a:p>
          <a:p>
            <a:pPr algn="l"/>
            <a:r>
              <a:rPr lang="en-IN" sz="2000" b="1" i="0" u="none" strike="noStrike" baseline="0" dirty="0">
                <a:solidFill>
                  <a:srgbClr val="67E222"/>
                </a:solidFill>
                <a:latin typeface="Times New Roman" panose="02020603050405020304" pitchFamily="18" charset="0"/>
                <a:cs typeface="Times New Roman" panose="02020603050405020304" pitchFamily="18" charset="0"/>
              </a:rPr>
              <a:t>the decision boundary that we are seeking, regardless of the number of input attributes.</a:t>
            </a:r>
          </a:p>
        </p:txBody>
      </p:sp>
      <p:pic>
        <p:nvPicPr>
          <p:cNvPr id="10" name="Content Placeholder 9">
            <a:extLst>
              <a:ext uri="{FF2B5EF4-FFF2-40B4-BE49-F238E27FC236}">
                <a16:creationId xmlns:a16="http://schemas.microsoft.com/office/drawing/2014/main" xmlns="" id="{98C3C309-249A-497C-8C0A-2DDEB86A01FE}"/>
              </a:ext>
            </a:extLst>
          </p:cNvPr>
          <p:cNvPicPr>
            <a:picLocks noGrp="1" noChangeAspect="1"/>
          </p:cNvPicPr>
          <p:nvPr>
            <p:ph idx="1"/>
          </p:nvPr>
        </p:nvPicPr>
        <p:blipFill>
          <a:blip r:embed="rId2">
            <a:duotone>
              <a:prstClr val="black"/>
              <a:schemeClr val="accent4">
                <a:tint val="45000"/>
                <a:satMod val="400000"/>
              </a:schemeClr>
            </a:duotone>
          </a:blip>
          <a:stretch>
            <a:fillRect/>
          </a:stretch>
        </p:blipFill>
        <p:spPr>
          <a:xfrm>
            <a:off x="357809" y="546441"/>
            <a:ext cx="6506692" cy="4211090"/>
          </a:xfrm>
          <a:prstGeom prst="rect">
            <a:avLst/>
          </a:prstGeom>
        </p:spPr>
      </p:pic>
      <p:sp>
        <p:nvSpPr>
          <p:cNvPr id="12" name="TextBox 11">
            <a:extLst>
              <a:ext uri="{FF2B5EF4-FFF2-40B4-BE49-F238E27FC236}">
                <a16:creationId xmlns:a16="http://schemas.microsoft.com/office/drawing/2014/main" xmlns="" id="{61FF9523-EA68-4895-A235-2FB7E3D2FC8A}"/>
              </a:ext>
            </a:extLst>
          </p:cNvPr>
          <p:cNvSpPr txBox="1"/>
          <p:nvPr/>
        </p:nvSpPr>
        <p:spPr>
          <a:xfrm>
            <a:off x="357809" y="5230144"/>
            <a:ext cx="11701669" cy="707886"/>
          </a:xfrm>
          <a:prstGeom prst="rect">
            <a:avLst/>
          </a:prstGeom>
          <a:noFill/>
        </p:spPr>
        <p:txBody>
          <a:bodyPr wrap="square">
            <a:spAutoFit/>
          </a:bodyPr>
          <a:lstStyle/>
          <a:p>
            <a:pPr marL="342900" indent="-342900" algn="l">
              <a:buFont typeface="Arial" panose="020B0604020202020204" pitchFamily="34" charset="0"/>
              <a:buChar char="•"/>
            </a:pPr>
            <a:r>
              <a:rPr lang="en-IN" sz="2000" b="1" dirty="0">
                <a:solidFill>
                  <a:srgbClr val="67E222"/>
                </a:solidFill>
                <a:latin typeface="Times New Roman" panose="02020603050405020304" pitchFamily="18" charset="0"/>
                <a:cs typeface="Times New Roman" panose="02020603050405020304" pitchFamily="18" charset="0"/>
              </a:rPr>
              <a:t>H</a:t>
            </a:r>
            <a:r>
              <a:rPr lang="en-IN" sz="2000" b="1" i="0" u="none" strike="noStrike" baseline="0" dirty="0">
                <a:solidFill>
                  <a:srgbClr val="67E222"/>
                </a:solidFill>
                <a:latin typeface="Times New Roman" panose="02020603050405020304" pitchFamily="18" charset="0"/>
                <a:cs typeface="Times New Roman" panose="02020603050405020304" pitchFamily="18" charset="0"/>
              </a:rPr>
              <a:t>ow can we find the best hyperplane?</a:t>
            </a:r>
          </a:p>
          <a:p>
            <a:pPr marL="342900" indent="-342900" algn="l">
              <a:buFont typeface="Arial" panose="020B0604020202020204" pitchFamily="34" charset="0"/>
              <a:buChar char="•"/>
            </a:pPr>
            <a:r>
              <a:rPr lang="en-IN" sz="2000" b="1" dirty="0">
                <a:solidFill>
                  <a:srgbClr val="67E222"/>
                </a:solidFill>
                <a:latin typeface="Times New Roman" panose="02020603050405020304" pitchFamily="18" charset="0"/>
                <a:cs typeface="Times New Roman" panose="02020603050405020304" pitchFamily="18" charset="0"/>
              </a:rPr>
              <a:t>An SVM approaches this problem by searching for the maximum marginal hyperplane.</a:t>
            </a:r>
          </a:p>
        </p:txBody>
      </p:sp>
    </p:spTree>
    <p:extLst>
      <p:ext uri="{BB962C8B-B14F-4D97-AF65-F5344CB8AC3E}">
        <p14:creationId xmlns:p14="http://schemas.microsoft.com/office/powerpoint/2010/main" val="758085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rgbClr val="008080">
                <a:tint val="45000"/>
                <a:satMod val="400000"/>
              </a:srgbClr>
            </a:duotone>
          </a:blip>
          <a:srcRect l="22609" t="57651" r="18251" b="19397"/>
          <a:stretch/>
        </p:blipFill>
        <p:spPr>
          <a:xfrm>
            <a:off x="1551630" y="5137811"/>
            <a:ext cx="7611036" cy="1660754"/>
          </a:xfrm>
          <a:prstGeom prst="rect">
            <a:avLst/>
          </a:prstGeom>
        </p:spPr>
      </p:pic>
      <p:pic>
        <p:nvPicPr>
          <p:cNvPr id="7" name="Picture 6"/>
          <p:cNvPicPr>
            <a:picLocks noChangeAspect="1"/>
          </p:cNvPicPr>
          <p:nvPr/>
        </p:nvPicPr>
        <p:blipFill rotWithShape="1">
          <a:blip r:embed="rId3">
            <a:duotone>
              <a:prstClr val="black"/>
              <a:srgbClr val="008080">
                <a:tint val="45000"/>
                <a:satMod val="400000"/>
              </a:srgbClr>
            </a:duotone>
          </a:blip>
          <a:srcRect l="36411" t="20687" r="27596" b="18814"/>
          <a:stretch/>
        </p:blipFill>
        <p:spPr>
          <a:xfrm>
            <a:off x="2702859" y="121024"/>
            <a:ext cx="5308578" cy="5016787"/>
          </a:xfrm>
          <a:prstGeom prst="rect">
            <a:avLst/>
          </a:prstGeom>
        </p:spPr>
      </p:pic>
    </p:spTree>
    <p:extLst>
      <p:ext uri="{BB962C8B-B14F-4D97-AF65-F5344CB8AC3E}">
        <p14:creationId xmlns:p14="http://schemas.microsoft.com/office/powerpoint/2010/main" val="4210116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94C9794E-8431-4EAF-91F2-0140845C438F}"/>
              </a:ext>
            </a:extLst>
          </p:cNvPr>
          <p:cNvPicPr>
            <a:picLocks noGrp="1" noChangeAspect="1"/>
          </p:cNvPicPr>
          <p:nvPr>
            <p:ph idx="1"/>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82085" y="842369"/>
            <a:ext cx="8270297" cy="5173261"/>
          </a:xfrm>
          <a:prstGeom prst="rect">
            <a:avLst/>
          </a:prstGeom>
        </p:spPr>
      </p:pic>
    </p:spTree>
    <p:extLst>
      <p:ext uri="{BB962C8B-B14F-4D97-AF65-F5344CB8AC3E}">
        <p14:creationId xmlns:p14="http://schemas.microsoft.com/office/powerpoint/2010/main" val="34261853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1745ACA0-4372-4F1B-8FF8-5CECF5314F0B}"/>
              </a:ext>
            </a:extLst>
          </p:cNvPr>
          <p:cNvSpPr txBox="1"/>
          <p:nvPr/>
        </p:nvSpPr>
        <p:spPr>
          <a:xfrm>
            <a:off x="503585" y="2611159"/>
            <a:ext cx="11252669" cy="1200329"/>
          </a:xfrm>
          <a:prstGeom prst="rect">
            <a:avLst/>
          </a:prstGeom>
          <a:noFill/>
        </p:spPr>
        <p:txBody>
          <a:bodyPr wrap="square">
            <a:spAutoFit/>
          </a:bodyPr>
          <a:lstStyle/>
          <a:p>
            <a:r>
              <a:rPr lang="en-IN" sz="2400" dirty="0">
                <a:solidFill>
                  <a:srgbClr val="FFC000"/>
                </a:solidFill>
                <a:latin typeface="Times New Roman" panose="02020603050405020304" pitchFamily="18" charset="0"/>
                <a:cs typeface="Times New Roman" panose="02020603050405020304" pitchFamily="18" charset="0"/>
              </a:rPr>
              <a:t>Training tuples are 2-D, e.g., X = (x</a:t>
            </a:r>
            <a:r>
              <a:rPr lang="en-IN" sz="2400" baseline="-25000" dirty="0">
                <a:solidFill>
                  <a:srgbClr val="FFC000"/>
                </a:solidFill>
                <a:latin typeface="Times New Roman" panose="02020603050405020304" pitchFamily="18" charset="0"/>
                <a:cs typeface="Times New Roman" panose="02020603050405020304" pitchFamily="18" charset="0"/>
              </a:rPr>
              <a:t>1</a:t>
            </a:r>
            <a:r>
              <a:rPr lang="en-IN" sz="2400" dirty="0">
                <a:solidFill>
                  <a:srgbClr val="FFC000"/>
                </a:solidFill>
                <a:latin typeface="Times New Roman" panose="02020603050405020304" pitchFamily="18" charset="0"/>
                <a:cs typeface="Times New Roman" panose="02020603050405020304" pitchFamily="18" charset="0"/>
              </a:rPr>
              <a:t>, x</a:t>
            </a:r>
            <a:r>
              <a:rPr lang="en-IN" sz="2400" baseline="-25000" dirty="0">
                <a:solidFill>
                  <a:srgbClr val="FFC000"/>
                </a:solidFill>
                <a:latin typeface="Times New Roman" panose="02020603050405020304" pitchFamily="18" charset="0"/>
                <a:cs typeface="Times New Roman" panose="02020603050405020304" pitchFamily="18" charset="0"/>
              </a:rPr>
              <a:t>2</a:t>
            </a:r>
            <a:r>
              <a:rPr lang="en-IN" sz="2400" dirty="0">
                <a:solidFill>
                  <a:srgbClr val="FFC000"/>
                </a:solidFill>
                <a:latin typeface="Times New Roman" panose="02020603050405020304" pitchFamily="18" charset="0"/>
                <a:cs typeface="Times New Roman" panose="02020603050405020304" pitchFamily="18" charset="0"/>
              </a:rPr>
              <a:t>), where x</a:t>
            </a:r>
            <a:r>
              <a:rPr lang="en-IN" sz="2400" baseline="-25000" dirty="0">
                <a:solidFill>
                  <a:srgbClr val="FFC000"/>
                </a:solidFill>
                <a:latin typeface="Times New Roman" panose="02020603050405020304" pitchFamily="18" charset="0"/>
                <a:cs typeface="Times New Roman" panose="02020603050405020304" pitchFamily="18" charset="0"/>
              </a:rPr>
              <a:t>1</a:t>
            </a:r>
            <a:r>
              <a:rPr lang="en-IN" sz="2400" dirty="0">
                <a:solidFill>
                  <a:srgbClr val="FFC000"/>
                </a:solidFill>
                <a:latin typeface="Times New Roman" panose="02020603050405020304" pitchFamily="18" charset="0"/>
                <a:cs typeface="Times New Roman" panose="02020603050405020304" pitchFamily="18" charset="0"/>
              </a:rPr>
              <a:t> and x</a:t>
            </a:r>
            <a:r>
              <a:rPr lang="en-IN" sz="2400" baseline="-25000" dirty="0">
                <a:solidFill>
                  <a:srgbClr val="FFC000"/>
                </a:solidFill>
                <a:latin typeface="Times New Roman" panose="02020603050405020304" pitchFamily="18" charset="0"/>
                <a:cs typeface="Times New Roman" panose="02020603050405020304" pitchFamily="18" charset="0"/>
              </a:rPr>
              <a:t>2</a:t>
            </a:r>
            <a:r>
              <a:rPr lang="en-IN" sz="2400" dirty="0">
                <a:solidFill>
                  <a:srgbClr val="FFC000"/>
                </a:solidFill>
                <a:latin typeface="Times New Roman" panose="02020603050405020304" pitchFamily="18" charset="0"/>
                <a:cs typeface="Times New Roman" panose="02020603050405020304" pitchFamily="18" charset="0"/>
              </a:rPr>
              <a:t> are the values of attributes A</a:t>
            </a:r>
            <a:r>
              <a:rPr lang="en-IN" sz="2400" baseline="-25000" dirty="0">
                <a:solidFill>
                  <a:srgbClr val="FFC000"/>
                </a:solidFill>
                <a:latin typeface="Times New Roman" panose="02020603050405020304" pitchFamily="18" charset="0"/>
                <a:cs typeface="Times New Roman" panose="02020603050405020304" pitchFamily="18" charset="0"/>
              </a:rPr>
              <a:t>1</a:t>
            </a:r>
            <a:r>
              <a:rPr lang="en-IN" sz="2400" dirty="0">
                <a:solidFill>
                  <a:srgbClr val="FFC000"/>
                </a:solidFill>
                <a:latin typeface="Times New Roman" panose="02020603050405020304" pitchFamily="18" charset="0"/>
                <a:cs typeface="Times New Roman" panose="02020603050405020304" pitchFamily="18" charset="0"/>
              </a:rPr>
              <a:t> and A</a:t>
            </a:r>
            <a:r>
              <a:rPr lang="en-IN" sz="2400" baseline="-25000" dirty="0">
                <a:solidFill>
                  <a:srgbClr val="FFC000"/>
                </a:solidFill>
                <a:latin typeface="Times New Roman" panose="02020603050405020304" pitchFamily="18" charset="0"/>
                <a:cs typeface="Times New Roman" panose="02020603050405020304" pitchFamily="18" charset="0"/>
              </a:rPr>
              <a:t>2</a:t>
            </a:r>
            <a:r>
              <a:rPr lang="en-IN" sz="2400" dirty="0">
                <a:solidFill>
                  <a:srgbClr val="FFC000"/>
                </a:solidFill>
                <a:latin typeface="Times New Roman" panose="02020603050405020304" pitchFamily="18" charset="0"/>
                <a:cs typeface="Times New Roman" panose="02020603050405020304" pitchFamily="18" charset="0"/>
              </a:rPr>
              <a:t>, respectively, for X. If we think of b as an additional weight, w</a:t>
            </a:r>
            <a:r>
              <a:rPr lang="en-IN" sz="2400" baseline="-25000" dirty="0">
                <a:solidFill>
                  <a:srgbClr val="FFC000"/>
                </a:solidFill>
                <a:latin typeface="Times New Roman" panose="02020603050405020304" pitchFamily="18" charset="0"/>
                <a:cs typeface="Times New Roman" panose="02020603050405020304" pitchFamily="18" charset="0"/>
              </a:rPr>
              <a:t>0</a:t>
            </a:r>
            <a:r>
              <a:rPr lang="en-IN" sz="2400" dirty="0">
                <a:solidFill>
                  <a:srgbClr val="FFC000"/>
                </a:solidFill>
                <a:latin typeface="Times New Roman" panose="02020603050405020304" pitchFamily="18" charset="0"/>
                <a:cs typeface="Times New Roman" panose="02020603050405020304" pitchFamily="18" charset="0"/>
              </a:rPr>
              <a:t>, we can rewrite hyperplane as</a:t>
            </a:r>
          </a:p>
        </p:txBody>
      </p:sp>
      <p:pic>
        <p:nvPicPr>
          <p:cNvPr id="18" name="Picture 17">
            <a:extLst>
              <a:ext uri="{FF2B5EF4-FFF2-40B4-BE49-F238E27FC236}">
                <a16:creationId xmlns:a16="http://schemas.microsoft.com/office/drawing/2014/main" xmlns="" id="{F044E597-6C68-4827-91DE-C3E614E5A129}"/>
              </a:ext>
            </a:extLst>
          </p:cNvPr>
          <p:cNvPicPr>
            <a:picLocks noChangeAspect="1"/>
          </p:cNvPicPr>
          <p:nvPr/>
        </p:nvPicPr>
        <p:blipFill>
          <a:blip r:embed="rId2"/>
          <a:stretch>
            <a:fillRect/>
          </a:stretch>
        </p:blipFill>
        <p:spPr>
          <a:xfrm>
            <a:off x="2385391" y="3925487"/>
            <a:ext cx="7116418" cy="2576739"/>
          </a:xfrm>
          <a:prstGeom prst="rect">
            <a:avLst/>
          </a:prstGeom>
        </p:spPr>
      </p:pic>
      <p:pic>
        <p:nvPicPr>
          <p:cNvPr id="2" name="Picture 1">
            <a:extLst>
              <a:ext uri="{FF2B5EF4-FFF2-40B4-BE49-F238E27FC236}">
                <a16:creationId xmlns:a16="http://schemas.microsoft.com/office/drawing/2014/main" xmlns="" id="{17057939-E98E-45AF-913D-4BF696F60CC6}"/>
              </a:ext>
            </a:extLst>
          </p:cNvPr>
          <p:cNvPicPr>
            <a:picLocks noChangeAspect="1"/>
          </p:cNvPicPr>
          <p:nvPr/>
        </p:nvPicPr>
        <p:blipFill>
          <a:blip r:embed="rId3"/>
          <a:stretch>
            <a:fillRect/>
          </a:stretch>
        </p:blipFill>
        <p:spPr>
          <a:xfrm>
            <a:off x="993219" y="980661"/>
            <a:ext cx="9900762" cy="1816765"/>
          </a:xfrm>
          <a:prstGeom prst="rect">
            <a:avLst/>
          </a:prstGeom>
        </p:spPr>
      </p:pic>
      <p:pic>
        <p:nvPicPr>
          <p:cNvPr id="6" name="Picture 5">
            <a:extLst>
              <a:ext uri="{FF2B5EF4-FFF2-40B4-BE49-F238E27FC236}">
                <a16:creationId xmlns:a16="http://schemas.microsoft.com/office/drawing/2014/main" xmlns="" id="{B181AE0B-FCCE-4A7E-B4FB-B59E8296E468}"/>
              </a:ext>
            </a:extLst>
          </p:cNvPr>
          <p:cNvPicPr>
            <a:picLocks noChangeAspect="1"/>
          </p:cNvPicPr>
          <p:nvPr/>
        </p:nvPicPr>
        <p:blipFill>
          <a:blip r:embed="rId4"/>
          <a:stretch>
            <a:fillRect/>
          </a:stretch>
        </p:blipFill>
        <p:spPr>
          <a:xfrm>
            <a:off x="821290" y="454229"/>
            <a:ext cx="9510584" cy="938865"/>
          </a:xfrm>
          <a:prstGeom prst="rect">
            <a:avLst/>
          </a:prstGeom>
        </p:spPr>
      </p:pic>
    </p:spTree>
    <p:extLst>
      <p:ext uri="{BB962C8B-B14F-4D97-AF65-F5344CB8AC3E}">
        <p14:creationId xmlns:p14="http://schemas.microsoft.com/office/powerpoint/2010/main" val="25799819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A076D-A73E-48C8-ACE8-5D898A32015D}"/>
              </a:ext>
            </a:extLst>
          </p:cNvPr>
          <p:cNvSpPr>
            <a:spLocks noGrp="1"/>
          </p:cNvSpPr>
          <p:nvPr>
            <p:ph type="title"/>
          </p:nvPr>
        </p:nvSpPr>
        <p:spPr>
          <a:xfrm>
            <a:off x="1152939" y="156838"/>
            <a:ext cx="8896915" cy="704554"/>
          </a:xfrm>
        </p:spPr>
        <p:txBody>
          <a:bodyPr/>
          <a:lstStyle/>
          <a:p>
            <a:pPr algn="ctr"/>
            <a:r>
              <a:rPr lang="en-IN" b="1" dirty="0">
                <a:solidFill>
                  <a:srgbClr val="C00000"/>
                </a:solidFill>
                <a:latin typeface="Times New Roman" panose="02020603050405020304" pitchFamily="18" charset="0"/>
                <a:cs typeface="Times New Roman" panose="02020603050405020304" pitchFamily="18" charset="0"/>
              </a:rPr>
              <a:t>Clustering</a:t>
            </a:r>
          </a:p>
        </p:txBody>
      </p:sp>
      <p:sp>
        <p:nvSpPr>
          <p:cNvPr id="3" name="Content Placeholder 2">
            <a:extLst>
              <a:ext uri="{FF2B5EF4-FFF2-40B4-BE49-F238E27FC236}">
                <a16:creationId xmlns:a16="http://schemas.microsoft.com/office/drawing/2014/main" xmlns="" id="{48EA3586-5F01-4E6E-BA56-28B6DC24B672}"/>
              </a:ext>
            </a:extLst>
          </p:cNvPr>
          <p:cNvSpPr>
            <a:spLocks noGrp="1"/>
          </p:cNvSpPr>
          <p:nvPr>
            <p:ph idx="1"/>
          </p:nvPr>
        </p:nvSpPr>
        <p:spPr>
          <a:xfrm>
            <a:off x="768626" y="1112092"/>
            <a:ext cx="9281228" cy="4766976"/>
          </a:xfrm>
        </p:spPr>
        <p:txBody>
          <a:bodyPr/>
          <a:lstStyle/>
          <a:p>
            <a:pPr marL="0" indent="0">
              <a:lnSpc>
                <a:spcPct val="150000"/>
              </a:lnSpc>
              <a:spcBef>
                <a:spcPts val="600"/>
              </a:spcBef>
              <a:buNone/>
            </a:pPr>
            <a:r>
              <a:rPr lang="en-IN" sz="1800" b="0" i="0" u="none" strike="noStrike" baseline="0" dirty="0">
                <a:solidFill>
                  <a:srgbClr val="FFC000"/>
                </a:solidFill>
                <a:latin typeface="Verdana" panose="020B0604030504040204" pitchFamily="34" charset="0"/>
              </a:rPr>
              <a:t>Clustering is a way to form </a:t>
            </a:r>
            <a:r>
              <a:rPr lang="en-IN" sz="1800" b="1" i="0" u="none" strike="noStrike" baseline="0" dirty="0">
                <a:solidFill>
                  <a:srgbClr val="FFC000"/>
                </a:solidFill>
                <a:latin typeface="Verdana" panose="020B0604030504040204" pitchFamily="34" charset="0"/>
              </a:rPr>
              <a:t>natural groupings </a:t>
            </a:r>
            <a:r>
              <a:rPr lang="en-IN" sz="1800" b="0" i="0" u="none" strike="noStrike" baseline="0" dirty="0">
                <a:solidFill>
                  <a:srgbClr val="FFC000"/>
                </a:solidFill>
                <a:latin typeface="Verdana" panose="020B0604030504040204" pitchFamily="34" charset="0"/>
              </a:rPr>
              <a:t>or clusters of patterns. Clustering is often called an </a:t>
            </a:r>
            <a:r>
              <a:rPr lang="en-IN" sz="1800" b="1" i="0" u="none" strike="noStrike" baseline="0" dirty="0">
                <a:solidFill>
                  <a:srgbClr val="FFC000"/>
                </a:solidFill>
                <a:latin typeface="Verdana" panose="020B0604030504040204" pitchFamily="34" charset="0"/>
              </a:rPr>
              <a:t>unsupervised learning</a:t>
            </a:r>
            <a:r>
              <a:rPr lang="en-IN" sz="1800" b="0" i="0" u="none" strike="noStrike" baseline="0" dirty="0">
                <a:solidFill>
                  <a:srgbClr val="FFC000"/>
                </a:solidFill>
                <a:latin typeface="Verdana" panose="020B0604030504040204" pitchFamily="34" charset="0"/>
              </a:rPr>
              <a:t>. </a:t>
            </a:r>
          </a:p>
          <a:p>
            <a:pPr marL="0" indent="0">
              <a:lnSpc>
                <a:spcPct val="150000"/>
              </a:lnSpc>
              <a:spcBef>
                <a:spcPts val="600"/>
              </a:spcBef>
              <a:buNone/>
            </a:pPr>
            <a:r>
              <a:rPr lang="en-IN" sz="1800" b="1" i="0" u="none" strike="noStrike" baseline="0" dirty="0">
                <a:solidFill>
                  <a:srgbClr val="FFC000"/>
                </a:solidFill>
                <a:latin typeface="Verdana" panose="020B0604030504040204" pitchFamily="34" charset="0"/>
              </a:rPr>
              <a:t>Example : </a:t>
            </a:r>
            <a:r>
              <a:rPr lang="en-IN" sz="1800" b="0" i="0" u="none" strike="noStrike" baseline="0" dirty="0">
                <a:solidFill>
                  <a:srgbClr val="FFC000"/>
                </a:solidFill>
                <a:latin typeface="Verdana" panose="020B0604030504040204" pitchFamily="34" charset="0"/>
              </a:rPr>
              <a:t>Three natural groups of data points, i.e., 3 natural clusters. </a:t>
            </a:r>
          </a:p>
          <a:p>
            <a:pPr marL="0" indent="0">
              <a:lnSpc>
                <a:spcPct val="150000"/>
              </a:lnSpc>
              <a:spcBef>
                <a:spcPts val="600"/>
              </a:spcBef>
              <a:buNone/>
            </a:pPr>
            <a:endParaRPr lang="en-IN" dirty="0">
              <a:solidFill>
                <a:srgbClr val="FFC000"/>
              </a:solidFill>
            </a:endParaRPr>
          </a:p>
        </p:txBody>
      </p:sp>
      <p:pic>
        <p:nvPicPr>
          <p:cNvPr id="6" name="Picture 5">
            <a:extLst>
              <a:ext uri="{FF2B5EF4-FFF2-40B4-BE49-F238E27FC236}">
                <a16:creationId xmlns:a16="http://schemas.microsoft.com/office/drawing/2014/main" xmlns="" id="{C3615DB1-BC2D-402A-A082-625AAFBB8FD3}"/>
              </a:ext>
            </a:extLst>
          </p:cNvPr>
          <p:cNvPicPr>
            <a:picLocks noChangeAspect="1"/>
          </p:cNvPicPr>
          <p:nvPr/>
        </p:nvPicPr>
        <p:blipFill>
          <a:blip r:embed="rId2"/>
          <a:stretch>
            <a:fillRect/>
          </a:stretch>
        </p:blipFill>
        <p:spPr>
          <a:xfrm>
            <a:off x="2570922" y="2577446"/>
            <a:ext cx="5455994" cy="3301621"/>
          </a:xfrm>
          <a:prstGeom prst="rect">
            <a:avLst/>
          </a:prstGeom>
        </p:spPr>
      </p:pic>
      <p:sp>
        <p:nvSpPr>
          <p:cNvPr id="8" name="TextBox 7">
            <a:extLst>
              <a:ext uri="{FF2B5EF4-FFF2-40B4-BE49-F238E27FC236}">
                <a16:creationId xmlns:a16="http://schemas.microsoft.com/office/drawing/2014/main" xmlns="" id="{3F92A459-2D74-46AD-8132-99E01EF232F0}"/>
              </a:ext>
            </a:extLst>
          </p:cNvPr>
          <p:cNvSpPr txBox="1"/>
          <p:nvPr/>
        </p:nvSpPr>
        <p:spPr>
          <a:xfrm>
            <a:off x="1434077" y="6063734"/>
            <a:ext cx="8189844" cy="369332"/>
          </a:xfrm>
          <a:prstGeom prst="rect">
            <a:avLst/>
          </a:prstGeom>
          <a:noFill/>
        </p:spPr>
        <p:txBody>
          <a:bodyPr wrap="square">
            <a:spAutoFit/>
          </a:bodyPr>
          <a:lstStyle/>
          <a:p>
            <a:r>
              <a:rPr lang="en-IN" sz="1400" b="1" i="0" u="none" strike="noStrike" baseline="0" dirty="0">
                <a:solidFill>
                  <a:srgbClr val="000000"/>
                </a:solidFill>
                <a:latin typeface="Verdana" panose="020B0604030504040204" pitchFamily="34" charset="0"/>
              </a:rPr>
              <a:t>Example : </a:t>
            </a:r>
            <a:r>
              <a:rPr lang="en-IN" sz="1800" b="0" i="0" u="none" strike="noStrike" baseline="0" dirty="0">
                <a:solidFill>
                  <a:srgbClr val="000000"/>
                </a:solidFill>
                <a:latin typeface="Verdana" panose="020B0604030504040204" pitchFamily="34" charset="0"/>
              </a:rPr>
              <a:t>Three natural groups of data points, i.e., 3 natural clusters. </a:t>
            </a:r>
            <a:endParaRPr lang="en-IN" dirty="0"/>
          </a:p>
        </p:txBody>
      </p:sp>
    </p:spTree>
    <p:extLst>
      <p:ext uri="{BB962C8B-B14F-4D97-AF65-F5344CB8AC3E}">
        <p14:creationId xmlns:p14="http://schemas.microsoft.com/office/powerpoint/2010/main" val="40935619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203A2-146D-418D-8C20-69393AD82B6B}"/>
              </a:ext>
            </a:extLst>
          </p:cNvPr>
          <p:cNvSpPr>
            <a:spLocks noGrp="1"/>
          </p:cNvSpPr>
          <p:nvPr>
            <p:ph type="title"/>
          </p:nvPr>
        </p:nvSpPr>
        <p:spPr>
          <a:xfrm>
            <a:off x="673244" y="329370"/>
            <a:ext cx="9404723" cy="899163"/>
          </a:xfrm>
        </p:spPr>
        <p:txBody>
          <a:bodyPr/>
          <a:lstStyle/>
          <a:p>
            <a:pPr algn="ctr"/>
            <a:r>
              <a:rPr lang="en-IN" sz="4000" b="1" i="0" u="none" strike="noStrike" baseline="0" dirty="0">
                <a:solidFill>
                  <a:srgbClr val="FFC000"/>
                </a:solidFill>
                <a:latin typeface="CMBX12"/>
              </a:rPr>
              <a:t>A Model of A Single Neuron</a:t>
            </a:r>
            <a:r>
              <a:rPr lang="en-IN" sz="4400" b="0" i="0" u="none" strike="noStrike" baseline="0" dirty="0">
                <a:latin typeface="CMBX12"/>
              </a:rPr>
              <a:t/>
            </a:r>
            <a:br>
              <a:rPr lang="en-IN" sz="4400" b="0" i="0" u="none" strike="noStrike" baseline="0" dirty="0">
                <a:latin typeface="CMBX12"/>
              </a:rPr>
            </a:br>
            <a:endParaRPr lang="en-IN" dirty="0"/>
          </a:p>
        </p:txBody>
      </p:sp>
      <p:sp>
        <p:nvSpPr>
          <p:cNvPr id="3" name="Content Placeholder 2">
            <a:extLst>
              <a:ext uri="{FF2B5EF4-FFF2-40B4-BE49-F238E27FC236}">
                <a16:creationId xmlns="" xmlns:a16="http://schemas.microsoft.com/office/drawing/2014/main" id="{10B72AD3-FD39-4D66-91DF-517CD5AA58F6}"/>
              </a:ext>
            </a:extLst>
          </p:cNvPr>
          <p:cNvSpPr>
            <a:spLocks noGrp="1"/>
          </p:cNvSpPr>
          <p:nvPr>
            <p:ph idx="1"/>
          </p:nvPr>
        </p:nvSpPr>
        <p:spPr>
          <a:xfrm>
            <a:off x="646111" y="1351881"/>
            <a:ext cx="8834511" cy="3854547"/>
          </a:xfrm>
        </p:spPr>
        <p:txBody>
          <a:bodyPr>
            <a:normAutofit/>
          </a:bodyPr>
          <a:lstStyle/>
          <a:p>
            <a:pPr algn="l"/>
            <a:r>
              <a:rPr lang="en-IN" b="1" i="0" u="none" strike="noStrike" baseline="0" dirty="0">
                <a:solidFill>
                  <a:srgbClr val="FF66CC"/>
                </a:solidFill>
                <a:latin typeface="CMBX10"/>
              </a:rPr>
              <a:t>A Model of a Single Neuron (Unit)</a:t>
            </a:r>
          </a:p>
          <a:p>
            <a:pPr algn="l"/>
            <a:r>
              <a:rPr lang="en-IN" b="1" i="0" u="none" strike="noStrike" baseline="0" dirty="0">
                <a:solidFill>
                  <a:srgbClr val="FF66CC"/>
                </a:solidFill>
                <a:latin typeface="CMR10"/>
              </a:rPr>
              <a:t>McCulloch and Pitts (1943) proposed the ‘integrate and fire’ model:</a:t>
            </a:r>
            <a:endParaRPr lang="en-IN" sz="2400" b="1" dirty="0">
              <a:solidFill>
                <a:srgbClr val="FF66CC"/>
              </a:solidFill>
            </a:endParaRPr>
          </a:p>
        </p:txBody>
      </p:sp>
      <p:pic>
        <p:nvPicPr>
          <p:cNvPr id="6" name="Picture 5">
            <a:extLst>
              <a:ext uri="{FF2B5EF4-FFF2-40B4-BE49-F238E27FC236}">
                <a16:creationId xmlns="" xmlns:a16="http://schemas.microsoft.com/office/drawing/2014/main" id="{F050A94A-B263-43C7-BA2B-00C39AC4DA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contrast="40000"/>
                    </a14:imgEffect>
                  </a14:imgLayer>
                </a14:imgProps>
              </a:ext>
            </a:extLst>
          </a:blip>
          <a:stretch>
            <a:fillRect/>
          </a:stretch>
        </p:blipFill>
        <p:spPr>
          <a:xfrm>
            <a:off x="2560320" y="2334811"/>
            <a:ext cx="6316394" cy="2994965"/>
          </a:xfrm>
          <a:prstGeom prst="rect">
            <a:avLst/>
          </a:prstGeom>
        </p:spPr>
      </p:pic>
      <p:sp>
        <p:nvSpPr>
          <p:cNvPr id="8" name="TextBox 7">
            <a:extLst>
              <a:ext uri="{FF2B5EF4-FFF2-40B4-BE49-F238E27FC236}">
                <a16:creationId xmlns="" xmlns:a16="http://schemas.microsoft.com/office/drawing/2014/main" id="{AD011498-6DA4-4D8F-84D1-49E8E7004D17}"/>
              </a:ext>
            </a:extLst>
          </p:cNvPr>
          <p:cNvSpPr txBox="1"/>
          <p:nvPr/>
        </p:nvSpPr>
        <p:spPr>
          <a:xfrm>
            <a:off x="902827" y="5481952"/>
            <a:ext cx="10928101" cy="1015663"/>
          </a:xfrm>
          <a:prstGeom prst="rect">
            <a:avLst/>
          </a:prstGeom>
          <a:noFill/>
        </p:spPr>
        <p:txBody>
          <a:bodyPr wrap="square">
            <a:spAutoFit/>
          </a:bodyPr>
          <a:lstStyle/>
          <a:p>
            <a:pPr marL="342900" indent="-342900" algn="l">
              <a:buClr>
                <a:srgbClr val="FF66CC"/>
              </a:buClr>
              <a:buFont typeface="Arial" panose="020B0604020202020204" pitchFamily="34" charset="0"/>
              <a:buChar char="•"/>
            </a:pPr>
            <a:r>
              <a:rPr lang="en-IN" sz="2000" b="1" i="0" u="none" strike="noStrike" baseline="0" dirty="0">
                <a:solidFill>
                  <a:srgbClr val="FF66CC"/>
                </a:solidFill>
                <a:latin typeface="CMR10"/>
              </a:rPr>
              <a:t>Denote the </a:t>
            </a:r>
            <a:r>
              <a:rPr lang="en-IN" sz="2000" b="1" i="0" u="none" strike="noStrike" baseline="0" dirty="0">
                <a:solidFill>
                  <a:srgbClr val="FF66CC"/>
                </a:solidFill>
                <a:latin typeface="CMMI10"/>
              </a:rPr>
              <a:t>m </a:t>
            </a:r>
            <a:r>
              <a:rPr lang="en-IN" sz="2000" b="1" i="0" u="none" strike="noStrike" baseline="0" dirty="0">
                <a:solidFill>
                  <a:srgbClr val="FF66CC"/>
                </a:solidFill>
                <a:latin typeface="CMR10"/>
              </a:rPr>
              <a:t>input values by </a:t>
            </a:r>
            <a:r>
              <a:rPr lang="en-IN" sz="2000" b="1" i="1" u="none" strike="noStrike" baseline="0" dirty="0">
                <a:solidFill>
                  <a:srgbClr val="FF66CC"/>
                </a:solidFill>
                <a:latin typeface="CMMI10"/>
              </a:rPr>
              <a:t>x</a:t>
            </a:r>
            <a:r>
              <a:rPr lang="en-IN" sz="2000" b="1" i="1" u="none" strike="noStrike" baseline="-25000" dirty="0">
                <a:solidFill>
                  <a:srgbClr val="FF66CC"/>
                </a:solidFill>
                <a:latin typeface="CMR7"/>
              </a:rPr>
              <a:t>1</a:t>
            </a:r>
            <a:r>
              <a:rPr lang="en-IN" sz="2000" b="1" i="1" u="none" strike="noStrike" baseline="0" dirty="0">
                <a:solidFill>
                  <a:srgbClr val="FF66CC"/>
                </a:solidFill>
                <a:latin typeface="CMR10"/>
              </a:rPr>
              <a:t>, </a:t>
            </a:r>
            <a:r>
              <a:rPr lang="en-IN" sz="2000" b="1" i="1" u="none" strike="noStrike" baseline="0" dirty="0">
                <a:solidFill>
                  <a:srgbClr val="FF66CC"/>
                </a:solidFill>
                <a:latin typeface="CMMI10"/>
              </a:rPr>
              <a:t>x</a:t>
            </a:r>
            <a:r>
              <a:rPr lang="en-IN" sz="2000" b="1" i="1" u="none" strike="noStrike" baseline="-25000" dirty="0">
                <a:solidFill>
                  <a:srgbClr val="FF66CC"/>
                </a:solidFill>
                <a:latin typeface="CMR7"/>
              </a:rPr>
              <a:t>2</a:t>
            </a:r>
            <a:r>
              <a:rPr lang="en-IN" sz="2000" b="1" i="1" u="none" strike="noStrike" baseline="0" dirty="0">
                <a:solidFill>
                  <a:srgbClr val="FF66CC"/>
                </a:solidFill>
                <a:latin typeface="CMR10"/>
              </a:rPr>
              <a:t>, </a:t>
            </a:r>
            <a:r>
              <a:rPr lang="en-IN" sz="2000" b="1" i="1" u="none" strike="noStrike" baseline="0" dirty="0">
                <a:solidFill>
                  <a:srgbClr val="FF66CC"/>
                </a:solidFill>
                <a:latin typeface="CMMI10"/>
              </a:rPr>
              <a:t>. . . </a:t>
            </a:r>
            <a:r>
              <a:rPr lang="en-IN" sz="2000" b="1" i="1" u="none" strike="noStrike" baseline="0" dirty="0">
                <a:solidFill>
                  <a:srgbClr val="FF66CC"/>
                </a:solidFill>
                <a:latin typeface="CMR10"/>
              </a:rPr>
              <a:t>, </a:t>
            </a:r>
            <a:r>
              <a:rPr lang="en-IN" sz="2000" b="1" i="1" u="none" strike="noStrike" baseline="0" dirty="0" err="1">
                <a:solidFill>
                  <a:srgbClr val="FF66CC"/>
                </a:solidFill>
                <a:latin typeface="CMMI10"/>
              </a:rPr>
              <a:t>x</a:t>
            </a:r>
            <a:r>
              <a:rPr lang="en-IN" sz="2000" b="1" i="1" u="none" strike="noStrike" baseline="-25000" dirty="0" err="1">
                <a:solidFill>
                  <a:srgbClr val="FF66CC"/>
                </a:solidFill>
                <a:latin typeface="CMMI7"/>
              </a:rPr>
              <a:t>m</a:t>
            </a:r>
            <a:r>
              <a:rPr lang="en-IN" sz="2000" b="1" i="1" u="none" strike="noStrike" baseline="0" dirty="0">
                <a:solidFill>
                  <a:srgbClr val="FF66CC"/>
                </a:solidFill>
                <a:latin typeface="CMR10"/>
              </a:rPr>
              <a:t>.</a:t>
            </a:r>
          </a:p>
          <a:p>
            <a:pPr algn="l"/>
            <a:r>
              <a:rPr lang="en-IN" sz="2000" b="1" i="0" u="none" strike="noStrike" baseline="0" dirty="0">
                <a:solidFill>
                  <a:srgbClr val="FF66CC"/>
                </a:solidFill>
                <a:latin typeface="CMSY10"/>
              </a:rPr>
              <a:t>•    </a:t>
            </a:r>
            <a:r>
              <a:rPr lang="en-IN" sz="2000" b="1" i="0" u="none" strike="noStrike" baseline="0" dirty="0">
                <a:solidFill>
                  <a:srgbClr val="FF66CC"/>
                </a:solidFill>
                <a:latin typeface="CMR10"/>
              </a:rPr>
              <a:t>Each of the </a:t>
            </a:r>
            <a:r>
              <a:rPr lang="en-IN" sz="2000" b="1" i="0" u="none" strike="noStrike" baseline="0" dirty="0">
                <a:solidFill>
                  <a:srgbClr val="FF66CC"/>
                </a:solidFill>
                <a:latin typeface="CMMI10"/>
              </a:rPr>
              <a:t>m </a:t>
            </a:r>
            <a:r>
              <a:rPr lang="en-IN" sz="2000" b="1" i="0" u="none" strike="noStrike" baseline="0" dirty="0">
                <a:solidFill>
                  <a:srgbClr val="FF66CC"/>
                </a:solidFill>
                <a:latin typeface="CMR10"/>
              </a:rPr>
              <a:t>inputs (synapses) has a weight </a:t>
            </a:r>
            <a:r>
              <a:rPr lang="en-IN" sz="2000" b="1" i="1" u="none" strike="noStrike" baseline="0" dirty="0">
                <a:solidFill>
                  <a:srgbClr val="FF66CC"/>
                </a:solidFill>
                <a:latin typeface="CMMI10"/>
              </a:rPr>
              <a:t>w</a:t>
            </a:r>
            <a:r>
              <a:rPr lang="en-IN" sz="2000" b="1" i="1" u="none" strike="noStrike" baseline="-25000" dirty="0">
                <a:solidFill>
                  <a:srgbClr val="FF66CC"/>
                </a:solidFill>
                <a:latin typeface="CMR7"/>
              </a:rPr>
              <a:t>1</a:t>
            </a:r>
            <a:r>
              <a:rPr lang="en-IN" sz="2000" b="1" i="1" u="none" strike="noStrike" baseline="0" dirty="0">
                <a:solidFill>
                  <a:srgbClr val="FF66CC"/>
                </a:solidFill>
                <a:latin typeface="CMR10"/>
              </a:rPr>
              <a:t>, </a:t>
            </a:r>
            <a:r>
              <a:rPr lang="en-IN" sz="2000" b="1" i="1" u="none" strike="noStrike" baseline="0" dirty="0">
                <a:solidFill>
                  <a:srgbClr val="FF66CC"/>
                </a:solidFill>
                <a:latin typeface="CMMI10"/>
              </a:rPr>
              <a:t>w</a:t>
            </a:r>
            <a:r>
              <a:rPr lang="en-IN" sz="2000" b="1" i="1" u="none" strike="noStrike" baseline="-25000" dirty="0">
                <a:solidFill>
                  <a:srgbClr val="FF66CC"/>
                </a:solidFill>
                <a:latin typeface="CMR7"/>
              </a:rPr>
              <a:t>2</a:t>
            </a:r>
            <a:r>
              <a:rPr lang="en-IN" sz="2000" b="1" i="1" u="none" strike="noStrike" baseline="0" dirty="0">
                <a:solidFill>
                  <a:srgbClr val="FF66CC"/>
                </a:solidFill>
                <a:latin typeface="CMR10"/>
              </a:rPr>
              <a:t>, </a:t>
            </a:r>
            <a:r>
              <a:rPr lang="en-IN" sz="2000" b="1" i="1" u="none" strike="noStrike" baseline="0" dirty="0">
                <a:solidFill>
                  <a:srgbClr val="FF66CC"/>
                </a:solidFill>
                <a:latin typeface="CMMI10"/>
              </a:rPr>
              <a:t>. . . </a:t>
            </a:r>
            <a:r>
              <a:rPr lang="en-IN" sz="2000" b="1" i="1" u="none" strike="noStrike" baseline="0" dirty="0">
                <a:solidFill>
                  <a:srgbClr val="FF66CC"/>
                </a:solidFill>
                <a:latin typeface="CMR10"/>
              </a:rPr>
              <a:t>, </a:t>
            </a:r>
            <a:r>
              <a:rPr lang="en-IN" sz="2000" b="1" i="1" u="none" strike="noStrike" baseline="0" dirty="0" err="1">
                <a:solidFill>
                  <a:srgbClr val="FF66CC"/>
                </a:solidFill>
                <a:latin typeface="CMMI10"/>
              </a:rPr>
              <a:t>w</a:t>
            </a:r>
            <a:r>
              <a:rPr lang="en-IN" sz="2000" b="1" i="1" u="none" strike="noStrike" baseline="-25000" dirty="0" err="1">
                <a:solidFill>
                  <a:srgbClr val="FF66CC"/>
                </a:solidFill>
                <a:latin typeface="CMMI7"/>
              </a:rPr>
              <a:t>m</a:t>
            </a:r>
            <a:r>
              <a:rPr lang="en-IN" sz="2000" b="1" i="1" u="none" strike="noStrike" baseline="0" dirty="0" err="1">
                <a:solidFill>
                  <a:srgbClr val="FF66CC"/>
                </a:solidFill>
                <a:latin typeface="CMR10"/>
              </a:rPr>
              <a:t>.</a:t>
            </a:r>
            <a:endParaRPr lang="en-IN" sz="2000" b="1" i="1" u="none" strike="noStrike" baseline="0" dirty="0">
              <a:solidFill>
                <a:srgbClr val="FF66CC"/>
              </a:solidFill>
              <a:latin typeface="CMR10"/>
            </a:endParaRPr>
          </a:p>
          <a:p>
            <a:pPr algn="l"/>
            <a:r>
              <a:rPr lang="en-IN" sz="2000" b="1" i="0" u="none" strike="noStrike" baseline="0" dirty="0">
                <a:solidFill>
                  <a:srgbClr val="FF66CC"/>
                </a:solidFill>
                <a:latin typeface="CMSY10"/>
              </a:rPr>
              <a:t>•    </a:t>
            </a:r>
            <a:r>
              <a:rPr lang="en-IN" sz="2000" b="1" i="0" u="none" strike="noStrike" baseline="0" dirty="0">
                <a:solidFill>
                  <a:srgbClr val="FF66CC"/>
                </a:solidFill>
                <a:latin typeface="CMR10"/>
              </a:rPr>
              <a:t>The input values are multiplied by their weights and summed</a:t>
            </a:r>
            <a:endParaRPr lang="en-IN" sz="2000" b="1" dirty="0">
              <a:solidFill>
                <a:srgbClr val="FF66CC"/>
              </a:solidFill>
            </a:endParaRPr>
          </a:p>
        </p:txBody>
      </p:sp>
    </p:spTree>
    <p:extLst>
      <p:ext uri="{BB962C8B-B14F-4D97-AF65-F5344CB8AC3E}">
        <p14:creationId xmlns:p14="http://schemas.microsoft.com/office/powerpoint/2010/main" val="3391964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F738B732-2EDC-48AA-B58E-DE492CAA3332}"/>
              </a:ext>
            </a:extLst>
          </p:cNvPr>
          <p:cNvPicPr>
            <a:picLocks noChangeAspect="1"/>
          </p:cNvPicPr>
          <p:nvPr/>
        </p:nvPicPr>
        <p:blipFill>
          <a:blip r:embed="rId2"/>
          <a:stretch>
            <a:fillRect/>
          </a:stretch>
        </p:blipFill>
        <p:spPr>
          <a:xfrm>
            <a:off x="2080979" y="1441532"/>
            <a:ext cx="7748688" cy="1987468"/>
          </a:xfrm>
          <a:prstGeom prst="rect">
            <a:avLst/>
          </a:prstGeom>
        </p:spPr>
      </p:pic>
      <p:pic>
        <p:nvPicPr>
          <p:cNvPr id="12" name="Picture 11">
            <a:extLst>
              <a:ext uri="{FF2B5EF4-FFF2-40B4-BE49-F238E27FC236}">
                <a16:creationId xmlns="" xmlns:a16="http://schemas.microsoft.com/office/drawing/2014/main" id="{51DDB695-F85B-4058-9130-F70816B9E980}"/>
              </a:ext>
            </a:extLst>
          </p:cNvPr>
          <p:cNvPicPr>
            <a:picLocks noChangeAspect="1"/>
          </p:cNvPicPr>
          <p:nvPr/>
        </p:nvPicPr>
        <p:blipFill>
          <a:blip r:embed="rId3">
            <a:lum bright="-20000" contrast="40000"/>
          </a:blip>
          <a:stretch>
            <a:fillRect/>
          </a:stretch>
        </p:blipFill>
        <p:spPr>
          <a:xfrm>
            <a:off x="1864851" y="3635071"/>
            <a:ext cx="8462297" cy="1550206"/>
          </a:xfrm>
          <a:prstGeom prst="rect">
            <a:avLst/>
          </a:prstGeom>
        </p:spPr>
      </p:pic>
    </p:spTree>
    <p:extLst>
      <p:ext uri="{BB962C8B-B14F-4D97-AF65-F5344CB8AC3E}">
        <p14:creationId xmlns:p14="http://schemas.microsoft.com/office/powerpoint/2010/main" val="1979118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6C7537-20AC-4872-8943-9FAC19C0239F}"/>
              </a:ext>
            </a:extLst>
          </p:cNvPr>
          <p:cNvSpPr>
            <a:spLocks noGrp="1"/>
          </p:cNvSpPr>
          <p:nvPr>
            <p:ph type="title"/>
          </p:nvPr>
        </p:nvSpPr>
        <p:spPr>
          <a:xfrm>
            <a:off x="1026942" y="452718"/>
            <a:ext cx="9023892" cy="968119"/>
          </a:xfrm>
        </p:spPr>
        <p:txBody>
          <a:bodyPr/>
          <a:lstStyle/>
          <a:p>
            <a:pPr algn="ctr"/>
            <a:r>
              <a:rPr lang="en-IN" sz="3600" b="1" i="0" u="none" strike="noStrike" baseline="0" dirty="0">
                <a:solidFill>
                  <a:srgbClr val="FFC000"/>
                </a:solidFill>
                <a:latin typeface="Times New Roman" panose="02020603050405020304" pitchFamily="18" charset="0"/>
                <a:cs typeface="Times New Roman" panose="02020603050405020304" pitchFamily="18" charset="0"/>
              </a:rPr>
              <a:t>Artificial Neuron - Basic Elements </a:t>
            </a:r>
            <a:endParaRPr lang="en-IN" sz="6600" dirty="0">
              <a:solidFill>
                <a:srgbClr val="FFC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BC5C041C-59B5-4270-B75F-08B1DEB81EDF}"/>
              </a:ext>
            </a:extLst>
          </p:cNvPr>
          <p:cNvPicPr>
            <a:picLocks noGrp="1" noChangeAspect="1"/>
          </p:cNvPicPr>
          <p:nvPr>
            <p:ph idx="1"/>
          </p:nvPr>
        </p:nvPicPr>
        <p:blipFill>
          <a:blip r:embed="rId2">
            <a:lum bright="-20000" contrast="40000"/>
          </a:blip>
          <a:stretch>
            <a:fillRect/>
          </a:stretch>
        </p:blipFill>
        <p:spPr>
          <a:xfrm>
            <a:off x="1399501" y="1634369"/>
            <a:ext cx="9333894" cy="4770913"/>
          </a:xfrm>
        </p:spPr>
      </p:pic>
    </p:spTree>
    <p:extLst>
      <p:ext uri="{BB962C8B-B14F-4D97-AF65-F5344CB8AC3E}">
        <p14:creationId xmlns:p14="http://schemas.microsoft.com/office/powerpoint/2010/main" val="616558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5184D4-5015-45F4-8E43-026C978C8731}"/>
              </a:ext>
            </a:extLst>
          </p:cNvPr>
          <p:cNvSpPr>
            <a:spLocks noGrp="1"/>
          </p:cNvSpPr>
          <p:nvPr>
            <p:ph type="title"/>
          </p:nvPr>
        </p:nvSpPr>
        <p:spPr>
          <a:xfrm>
            <a:off x="433754" y="513180"/>
            <a:ext cx="11324492" cy="996254"/>
          </a:xfrm>
        </p:spPr>
        <p:txBody>
          <a:bodyPr/>
          <a:lstStyle/>
          <a:p>
            <a:r>
              <a:rPr lang="en-IN" sz="3600" b="1" i="0" dirty="0">
                <a:solidFill>
                  <a:srgbClr val="FFC000"/>
                </a:solidFill>
                <a:effectLst/>
                <a:latin typeface="Lato"/>
              </a:rPr>
              <a:t>Role of the Activation functions in Neural Networks</a:t>
            </a:r>
            <a:r>
              <a:rPr lang="en-IN" b="0" i="0" dirty="0">
                <a:solidFill>
                  <a:srgbClr val="222222"/>
                </a:solidFill>
                <a:effectLst/>
                <a:latin typeface="Lato"/>
              </a:rPr>
              <a:t/>
            </a:r>
            <a:br>
              <a:rPr lang="en-IN" b="0" i="0" dirty="0">
                <a:solidFill>
                  <a:srgbClr val="222222"/>
                </a:solidFill>
                <a:effectLst/>
                <a:latin typeface="Lato"/>
              </a:rPr>
            </a:br>
            <a:endParaRPr lang="en-IN" dirty="0"/>
          </a:p>
        </p:txBody>
      </p:sp>
      <p:sp>
        <p:nvSpPr>
          <p:cNvPr id="4" name="Content Placeholder 3">
            <a:extLst>
              <a:ext uri="{FF2B5EF4-FFF2-40B4-BE49-F238E27FC236}">
                <a16:creationId xmlns="" xmlns:a16="http://schemas.microsoft.com/office/drawing/2014/main" id="{6A7B4899-DC2B-4C52-90C9-4EA5C9D68848}"/>
              </a:ext>
            </a:extLst>
          </p:cNvPr>
          <p:cNvSpPr txBox="1">
            <a:spLocks noGrp="1"/>
          </p:cNvSpPr>
          <p:nvPr>
            <p:ph idx="1"/>
          </p:nvPr>
        </p:nvSpPr>
        <p:spPr>
          <a:xfrm>
            <a:off x="975360" y="1676875"/>
            <a:ext cx="10241280" cy="4667945"/>
          </a:xfrm>
          <a:prstGeom prst="rect">
            <a:avLst/>
          </a:prstGeom>
          <a:noFill/>
        </p:spPr>
        <p:txBody>
          <a:bodyPr wrap="square">
            <a:spAutoFit/>
          </a:bodyPr>
          <a:lstStyle/>
          <a:p>
            <a:pPr marL="0" indent="0" algn="l">
              <a:buNone/>
            </a:pPr>
            <a:r>
              <a:rPr lang="en-IN" sz="2400" b="1" i="0" dirty="0">
                <a:solidFill>
                  <a:srgbClr val="FF66CC"/>
                </a:solidFill>
                <a:effectLst/>
                <a:latin typeface="Lato"/>
              </a:rPr>
              <a:t>The reason for using activation functions in Neural Networks are as follows:</a:t>
            </a:r>
          </a:p>
          <a:p>
            <a:pPr marL="0" indent="0" algn="l">
              <a:buNone/>
            </a:pPr>
            <a:r>
              <a:rPr lang="en-IN" sz="2400" b="1" i="0" dirty="0">
                <a:solidFill>
                  <a:srgbClr val="FF66CC"/>
                </a:solidFill>
                <a:effectLst/>
                <a:latin typeface="Lato"/>
              </a:rPr>
              <a:t>1. The idea behind the activation function is to introduce nonlinearity into the neuron so that it can learn more complex functions.</a:t>
            </a:r>
          </a:p>
          <a:p>
            <a:pPr marL="0" indent="0" algn="l">
              <a:buNone/>
            </a:pPr>
            <a:r>
              <a:rPr lang="en-IN" sz="2400" b="1" i="0" dirty="0">
                <a:solidFill>
                  <a:srgbClr val="FF66CC"/>
                </a:solidFill>
                <a:effectLst/>
                <a:latin typeface="Lato"/>
              </a:rPr>
              <a:t>2. Without the Activation function, the neural network behaves as a linear classifier, learning the function which is a linear combination of its input data.</a:t>
            </a:r>
          </a:p>
          <a:p>
            <a:pPr marL="0" indent="0" algn="l">
              <a:buNone/>
            </a:pPr>
            <a:r>
              <a:rPr lang="en-IN" sz="2400" b="1" i="0" dirty="0">
                <a:solidFill>
                  <a:srgbClr val="FF66CC"/>
                </a:solidFill>
                <a:effectLst/>
                <a:latin typeface="Lato"/>
              </a:rPr>
              <a:t>4. The activation function is responsible for deciding whether a neuron should be activated </a:t>
            </a:r>
            <a:r>
              <a:rPr lang="en-IN" sz="2400" b="1" i="0" dirty="0" err="1">
                <a:solidFill>
                  <a:srgbClr val="FF66CC"/>
                </a:solidFill>
                <a:effectLst/>
                <a:latin typeface="Lato"/>
              </a:rPr>
              <a:t>i.e</a:t>
            </a:r>
            <a:r>
              <a:rPr lang="en-IN" sz="2400" b="1" i="0" dirty="0">
                <a:solidFill>
                  <a:srgbClr val="FF66CC"/>
                </a:solidFill>
                <a:effectLst/>
                <a:latin typeface="Lato"/>
              </a:rPr>
              <a:t>, fired or not.</a:t>
            </a:r>
          </a:p>
          <a:p>
            <a:pPr marL="0" indent="0" algn="l">
              <a:buNone/>
            </a:pPr>
            <a:r>
              <a:rPr lang="en-IN" sz="2400" b="1" i="0" dirty="0">
                <a:solidFill>
                  <a:srgbClr val="FF66CC"/>
                </a:solidFill>
                <a:effectLst/>
                <a:latin typeface="Lato"/>
              </a:rPr>
              <a:t>5. To make the decision, firstly it calculates the weighted sum and further adds bias with it.</a:t>
            </a:r>
          </a:p>
        </p:txBody>
      </p:sp>
    </p:spTree>
    <p:extLst>
      <p:ext uri="{BB962C8B-B14F-4D97-AF65-F5344CB8AC3E}">
        <p14:creationId xmlns:p14="http://schemas.microsoft.com/office/powerpoint/2010/main" val="29350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056B368-E339-43C9-9281-D44BE8CCAB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66208" y="689812"/>
            <a:ext cx="10615140" cy="4640650"/>
          </a:xfrm>
          <a:prstGeom prst="rect">
            <a:avLst/>
          </a:prstGeom>
        </p:spPr>
      </p:pic>
      <p:sp>
        <p:nvSpPr>
          <p:cNvPr id="6" name="TextBox 5">
            <a:extLst>
              <a:ext uri="{FF2B5EF4-FFF2-40B4-BE49-F238E27FC236}">
                <a16:creationId xmlns="" xmlns:a16="http://schemas.microsoft.com/office/drawing/2014/main" id="{852F4D7F-8CF0-47C6-BB5C-DC056AFAC1A3}"/>
              </a:ext>
            </a:extLst>
          </p:cNvPr>
          <p:cNvSpPr txBox="1"/>
          <p:nvPr/>
        </p:nvSpPr>
        <p:spPr>
          <a:xfrm>
            <a:off x="371335" y="5476054"/>
            <a:ext cx="11449330" cy="400110"/>
          </a:xfrm>
          <a:prstGeom prst="rect">
            <a:avLst/>
          </a:prstGeom>
          <a:noFill/>
        </p:spPr>
        <p:txBody>
          <a:bodyPr wrap="square">
            <a:spAutoFit/>
          </a:bodyPr>
          <a:lstStyle/>
          <a:p>
            <a:r>
              <a:rPr lang="en-IN" sz="2000" b="1" i="0" u="none" strike="noStrike" baseline="0" dirty="0">
                <a:solidFill>
                  <a:srgbClr val="FF0000"/>
                </a:solidFill>
                <a:latin typeface="Verdana" panose="020B0604030504040204" pitchFamily="34" charset="0"/>
              </a:rPr>
              <a:t>Neuron with hard limiter activation function is called McCulloch-Pitts model. </a:t>
            </a:r>
            <a:endParaRPr lang="en-IN" sz="2000" b="1" dirty="0">
              <a:solidFill>
                <a:srgbClr val="FF0000"/>
              </a:solidFill>
            </a:endParaRPr>
          </a:p>
        </p:txBody>
      </p:sp>
    </p:spTree>
    <p:extLst>
      <p:ext uri="{BB962C8B-B14F-4D97-AF65-F5344CB8AC3E}">
        <p14:creationId xmlns:p14="http://schemas.microsoft.com/office/powerpoint/2010/main" val="577956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44D2927-E2E0-4660-8789-8E3454A78446}"/>
              </a:ext>
            </a:extLst>
          </p:cNvPr>
          <p:cNvPicPr>
            <a:picLocks noChangeAspect="1"/>
          </p:cNvPicPr>
          <p:nvPr/>
        </p:nvPicPr>
        <p:blipFill>
          <a:blip r:embed="rId2">
            <a:lum bright="-20000" contrast="40000"/>
          </a:blip>
          <a:stretch>
            <a:fillRect/>
          </a:stretch>
        </p:blipFill>
        <p:spPr>
          <a:xfrm>
            <a:off x="1007112" y="1828491"/>
            <a:ext cx="10374724" cy="2919663"/>
          </a:xfrm>
          <a:prstGeom prst="rect">
            <a:avLst/>
          </a:prstGeom>
        </p:spPr>
      </p:pic>
    </p:spTree>
    <p:extLst>
      <p:ext uri="{BB962C8B-B14F-4D97-AF65-F5344CB8AC3E}">
        <p14:creationId xmlns:p14="http://schemas.microsoft.com/office/powerpoint/2010/main" val="3770898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7E5DCA5-6592-44AE-9DDF-3E9883BD2760}"/>
              </a:ext>
            </a:extLst>
          </p:cNvPr>
          <p:cNvPicPr>
            <a:picLocks noChangeAspect="1"/>
          </p:cNvPicPr>
          <p:nvPr/>
        </p:nvPicPr>
        <p:blipFill>
          <a:blip r:embed="rId2">
            <a:lum bright="-20000" contrast="40000"/>
          </a:blip>
          <a:stretch>
            <a:fillRect/>
          </a:stretch>
        </p:blipFill>
        <p:spPr>
          <a:xfrm>
            <a:off x="1122946" y="514569"/>
            <a:ext cx="9288379" cy="5816847"/>
          </a:xfrm>
          <a:prstGeom prst="rect">
            <a:avLst/>
          </a:prstGeom>
        </p:spPr>
      </p:pic>
    </p:spTree>
    <p:extLst>
      <p:ext uri="{BB962C8B-B14F-4D97-AF65-F5344CB8AC3E}">
        <p14:creationId xmlns:p14="http://schemas.microsoft.com/office/powerpoint/2010/main" val="330636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4">
                <a:lumMod val="75000"/>
                <a:tint val="45000"/>
                <a:satMod val="400000"/>
              </a:schemeClr>
            </a:duotone>
          </a:blip>
          <a:srcRect l="23272" t="20182" r="17169" b="16454"/>
          <a:stretch/>
        </p:blipFill>
        <p:spPr>
          <a:xfrm>
            <a:off x="739588" y="389965"/>
            <a:ext cx="10431293" cy="6239460"/>
          </a:xfrm>
          <a:prstGeom prst="rect">
            <a:avLst/>
          </a:prstGeom>
        </p:spPr>
      </p:pic>
    </p:spTree>
    <p:extLst>
      <p:ext uri="{BB962C8B-B14F-4D97-AF65-F5344CB8AC3E}">
        <p14:creationId xmlns:p14="http://schemas.microsoft.com/office/powerpoint/2010/main" val="2458675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D8D4CD-8BA7-4E73-8ADF-D86FE91B0D80}"/>
              </a:ext>
            </a:extLst>
          </p:cNvPr>
          <p:cNvSpPr>
            <a:spLocks noGrp="1"/>
          </p:cNvSpPr>
          <p:nvPr>
            <p:ph type="title"/>
          </p:nvPr>
        </p:nvSpPr>
        <p:spPr>
          <a:xfrm>
            <a:off x="1270547" y="154014"/>
            <a:ext cx="8947522" cy="672697"/>
          </a:xfrm>
        </p:spPr>
        <p:txBody>
          <a:bodyPr/>
          <a:lstStyle/>
          <a:p>
            <a:pPr algn="ctr"/>
            <a:r>
              <a:rPr lang="en-IN" sz="2800" b="1" i="0" u="none" strike="noStrike" baseline="0" dirty="0">
                <a:solidFill>
                  <a:srgbClr val="FFC000"/>
                </a:solidFill>
                <a:latin typeface="Verdana" panose="020B0604030504040204" pitchFamily="34" charset="0"/>
              </a:rPr>
              <a:t>Sigmoidal Function </a:t>
            </a:r>
            <a:r>
              <a:rPr lang="en-IN" sz="2800" b="0" i="0" u="none" strike="noStrike" baseline="0" dirty="0">
                <a:solidFill>
                  <a:srgbClr val="FFC000"/>
                </a:solidFill>
                <a:latin typeface="Verdana" panose="020B0604030504040204" pitchFamily="34" charset="0"/>
              </a:rPr>
              <a:t>(S-shape function) </a:t>
            </a:r>
            <a:br>
              <a:rPr lang="en-IN" sz="2800" b="0" i="0" u="none" strike="noStrike" baseline="0" dirty="0">
                <a:solidFill>
                  <a:srgbClr val="FFC000"/>
                </a:solidFill>
                <a:latin typeface="Verdana" panose="020B0604030504040204" pitchFamily="34" charset="0"/>
              </a:rPr>
            </a:br>
            <a:endParaRPr lang="en-IN" sz="4400" dirty="0">
              <a:solidFill>
                <a:srgbClr val="FFC000"/>
              </a:solidFill>
            </a:endParaRPr>
          </a:p>
        </p:txBody>
      </p:sp>
      <p:sp>
        <p:nvSpPr>
          <p:cNvPr id="3" name="Content Placeholder 2">
            <a:extLst>
              <a:ext uri="{FF2B5EF4-FFF2-40B4-BE49-F238E27FC236}">
                <a16:creationId xmlns="" xmlns:a16="http://schemas.microsoft.com/office/drawing/2014/main" id="{CC99AB3E-2BDD-440E-9B3D-A29B4A86E46D}"/>
              </a:ext>
            </a:extLst>
          </p:cNvPr>
          <p:cNvSpPr>
            <a:spLocks noGrp="1"/>
          </p:cNvSpPr>
          <p:nvPr>
            <p:ph idx="1"/>
          </p:nvPr>
        </p:nvSpPr>
        <p:spPr>
          <a:xfrm>
            <a:off x="309488" y="826711"/>
            <a:ext cx="11226019" cy="1339714"/>
          </a:xfrm>
        </p:spPr>
        <p:txBody>
          <a:bodyPr>
            <a:normAutofit/>
          </a:bodyPr>
          <a:lstStyle/>
          <a:p>
            <a:pPr>
              <a:buClr>
                <a:schemeClr val="accent1">
                  <a:lumMod val="40000"/>
                  <a:lumOff val="60000"/>
                </a:schemeClr>
              </a:buCl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The nonlinear curved S-shape function is called the sigmoid function. </a:t>
            </a:r>
          </a:p>
          <a:p>
            <a:pPr>
              <a:buClr>
                <a:schemeClr val="accent1">
                  <a:lumMod val="40000"/>
                  <a:lumOff val="60000"/>
                </a:schemeClr>
              </a:buCl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This is most common type of activation used to construct the neural networks. </a:t>
            </a:r>
          </a:p>
          <a:p>
            <a:pPr>
              <a:buClr>
                <a:schemeClr val="accent1">
                  <a:lumMod val="40000"/>
                  <a:lumOff val="60000"/>
                </a:schemeClr>
              </a:buCl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It is mathematically well behaved, differentiable and strictly increasing function.</a:t>
            </a:r>
            <a:endParaRPr lang="en-IN" dirty="0">
              <a:solidFill>
                <a:srgbClr val="00B0F0"/>
              </a:solidFill>
            </a:endParaRPr>
          </a:p>
        </p:txBody>
      </p:sp>
      <p:pic>
        <p:nvPicPr>
          <p:cNvPr id="5" name="Picture 4">
            <a:extLst>
              <a:ext uri="{FF2B5EF4-FFF2-40B4-BE49-F238E27FC236}">
                <a16:creationId xmlns="" xmlns:a16="http://schemas.microsoft.com/office/drawing/2014/main" id="{7CEA532B-9EA7-4F05-8B76-EAE5A44C06C5}"/>
              </a:ext>
            </a:extLst>
          </p:cNvPr>
          <p:cNvPicPr>
            <a:picLocks noChangeAspect="1"/>
          </p:cNvPicPr>
          <p:nvPr/>
        </p:nvPicPr>
        <p:blipFill>
          <a:blip r:embed="rId2">
            <a:lum bright="-20000" contrast="40000"/>
          </a:blip>
          <a:stretch>
            <a:fillRect/>
          </a:stretch>
        </p:blipFill>
        <p:spPr>
          <a:xfrm>
            <a:off x="576774" y="2218603"/>
            <a:ext cx="8053755" cy="4485383"/>
          </a:xfrm>
          <a:prstGeom prst="rect">
            <a:avLst/>
          </a:prstGeom>
        </p:spPr>
      </p:pic>
      <p:sp>
        <p:nvSpPr>
          <p:cNvPr id="7" name="TextBox 6">
            <a:extLst>
              <a:ext uri="{FF2B5EF4-FFF2-40B4-BE49-F238E27FC236}">
                <a16:creationId xmlns="" xmlns:a16="http://schemas.microsoft.com/office/drawing/2014/main" id="{24749FEF-BE23-4506-A363-CED5FE16166C}"/>
              </a:ext>
            </a:extLst>
          </p:cNvPr>
          <p:cNvSpPr txBox="1"/>
          <p:nvPr/>
        </p:nvSpPr>
        <p:spPr>
          <a:xfrm>
            <a:off x="8904849" y="2429968"/>
            <a:ext cx="2977663" cy="4062651"/>
          </a:xfrm>
          <a:prstGeom prst="rect">
            <a:avLst/>
          </a:prstGeom>
          <a:noFill/>
        </p:spPr>
        <p:txBody>
          <a:bodyPr wrap="square">
            <a:spAutoFit/>
          </a:bodyPr>
          <a:lstStyle/>
          <a:p>
            <a:pPr marL="285750" indent="-285750">
              <a:buFont typeface="Wingdings" panose="05000000000000000000" pitchFamily="2" charset="2"/>
              <a:buChar char="q"/>
            </a:pPr>
            <a:r>
              <a:rPr lang="en-IN" sz="1800" b="0" i="0" u="none" strike="noStrike" baseline="0" dirty="0">
                <a:solidFill>
                  <a:srgbClr val="00B0F0"/>
                </a:solidFill>
                <a:latin typeface="Verdana" panose="020B0604030504040204" pitchFamily="34" charset="0"/>
              </a:rPr>
              <a:t>The sigmoidal function is achieved using exponential equation. </a:t>
            </a:r>
          </a:p>
          <a:p>
            <a:pPr marL="285750" indent="-285750">
              <a:buFont typeface="Wingdings" panose="05000000000000000000" pitchFamily="2" charset="2"/>
              <a:buChar char="q"/>
            </a:pPr>
            <a:r>
              <a:rPr lang="en-IN" sz="1800" b="0" i="0" u="none" strike="noStrike" baseline="0" dirty="0">
                <a:solidFill>
                  <a:srgbClr val="00B0F0"/>
                </a:solidFill>
                <a:latin typeface="Verdana" panose="020B0604030504040204" pitchFamily="34" charset="0"/>
              </a:rPr>
              <a:t>By varying </a:t>
            </a:r>
            <a:r>
              <a:rPr lang="el-GR" sz="2400" b="1" i="0" dirty="0">
                <a:solidFill>
                  <a:srgbClr val="00B0F0"/>
                </a:solidFill>
                <a:effectLst/>
                <a:latin typeface="arial" panose="020B0604020202020204" pitchFamily="34" charset="0"/>
              </a:rPr>
              <a:t>α</a:t>
            </a:r>
            <a:r>
              <a:rPr lang="en-IN" sz="2400" b="0" i="0" u="none" strike="noStrike" baseline="0" dirty="0">
                <a:solidFill>
                  <a:srgbClr val="00B0F0"/>
                </a:solidFill>
                <a:latin typeface="Verdana" panose="020B0604030504040204" pitchFamily="34" charset="0"/>
              </a:rPr>
              <a:t> </a:t>
            </a:r>
            <a:r>
              <a:rPr lang="en-IN" sz="1800" b="0" i="0" u="none" strike="noStrike" baseline="0" dirty="0">
                <a:solidFill>
                  <a:srgbClr val="00B0F0"/>
                </a:solidFill>
                <a:latin typeface="Verdana" panose="020B0604030504040204" pitchFamily="34" charset="0"/>
              </a:rPr>
              <a:t>different shapes of the function can be obtained which adjusts the abruptness of the function as it changes between the two asymptotic values. </a:t>
            </a:r>
            <a:endParaRPr lang="en-IN" dirty="0">
              <a:solidFill>
                <a:srgbClr val="00B0F0"/>
              </a:solidFill>
            </a:endParaRPr>
          </a:p>
        </p:txBody>
      </p:sp>
    </p:spTree>
    <p:extLst>
      <p:ext uri="{BB962C8B-B14F-4D97-AF65-F5344CB8AC3E}">
        <p14:creationId xmlns:p14="http://schemas.microsoft.com/office/powerpoint/2010/main" val="1097633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6F99B88-A76B-4D1C-AA7D-C62C6FAFEA01}"/>
              </a:ext>
            </a:extLst>
          </p:cNvPr>
          <p:cNvSpPr>
            <a:spLocks noGrp="1"/>
          </p:cNvSpPr>
          <p:nvPr>
            <p:ph idx="1"/>
          </p:nvPr>
        </p:nvSpPr>
        <p:spPr>
          <a:xfrm>
            <a:off x="956604" y="633046"/>
            <a:ext cx="9093250" cy="5615353"/>
          </a:xfrm>
        </p:spPr>
        <p:txBody>
          <a:bodyPr/>
          <a:lstStyle/>
          <a:p>
            <a:pPr marL="0" indent="0">
              <a:buNone/>
            </a:pPr>
            <a:r>
              <a:rPr lang="en-IN" sz="1800" b="1" i="0" u="none" strike="noStrike" baseline="0" dirty="0">
                <a:solidFill>
                  <a:srgbClr val="FFC000"/>
                </a:solidFill>
                <a:latin typeface="Verdana" panose="020B0604030504040204" pitchFamily="34" charset="0"/>
              </a:rPr>
              <a:t>Example : 1</a:t>
            </a:r>
          </a:p>
          <a:p>
            <a:pPr marL="0" indent="0">
              <a:buNone/>
            </a:pPr>
            <a:r>
              <a:rPr lang="en-IN" sz="1800" b="1" dirty="0">
                <a:solidFill>
                  <a:srgbClr val="FFC000"/>
                </a:solidFill>
                <a:latin typeface="Verdana" panose="020B0604030504040204" pitchFamily="34" charset="0"/>
              </a:rPr>
              <a:t>T</a:t>
            </a:r>
            <a:r>
              <a:rPr lang="en-IN" sz="1800" b="1" i="0" u="none" strike="noStrike" baseline="0" dirty="0">
                <a:solidFill>
                  <a:srgbClr val="FFC000"/>
                </a:solidFill>
                <a:latin typeface="Verdana" panose="020B0604030504040204" pitchFamily="34" charset="0"/>
              </a:rPr>
              <a:t>he neuron shown consists of four inputs with the weights.</a:t>
            </a:r>
            <a:endParaRPr lang="en-IN" b="1" dirty="0">
              <a:solidFill>
                <a:srgbClr val="FFC000"/>
              </a:solidFill>
            </a:endParaRPr>
          </a:p>
        </p:txBody>
      </p:sp>
      <p:pic>
        <p:nvPicPr>
          <p:cNvPr id="5" name="Picture 4">
            <a:extLst>
              <a:ext uri="{FF2B5EF4-FFF2-40B4-BE49-F238E27FC236}">
                <a16:creationId xmlns="" xmlns:a16="http://schemas.microsoft.com/office/drawing/2014/main" id="{1DC1819A-51AE-405C-B09C-C62C2FA8C619}"/>
              </a:ext>
            </a:extLst>
          </p:cNvPr>
          <p:cNvPicPr>
            <a:picLocks noChangeAspect="1"/>
          </p:cNvPicPr>
          <p:nvPr/>
        </p:nvPicPr>
        <p:blipFill>
          <a:blip r:embed="rId2">
            <a:lum bright="-20000" contrast="40000"/>
          </a:blip>
          <a:stretch>
            <a:fillRect/>
          </a:stretch>
        </p:blipFill>
        <p:spPr>
          <a:xfrm>
            <a:off x="1772530" y="1908077"/>
            <a:ext cx="8083919" cy="3789338"/>
          </a:xfrm>
          <a:prstGeom prst="rect">
            <a:avLst/>
          </a:prstGeom>
        </p:spPr>
      </p:pic>
    </p:spTree>
    <p:extLst>
      <p:ext uri="{BB962C8B-B14F-4D97-AF65-F5344CB8AC3E}">
        <p14:creationId xmlns:p14="http://schemas.microsoft.com/office/powerpoint/2010/main" val="266299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E49E797-C8C3-455C-9FFE-A573913B7F0C}"/>
              </a:ext>
            </a:extLst>
          </p:cNvPr>
          <p:cNvSpPr>
            <a:spLocks noGrp="1"/>
          </p:cNvSpPr>
          <p:nvPr>
            <p:ph idx="1"/>
          </p:nvPr>
        </p:nvSpPr>
        <p:spPr>
          <a:xfrm>
            <a:off x="1055078" y="858130"/>
            <a:ext cx="9766714" cy="5390270"/>
          </a:xfrm>
        </p:spPr>
        <p:txBody>
          <a:bodyPr>
            <a:normAutofit/>
          </a:bodyPr>
          <a:lstStyle/>
          <a:p>
            <a:pPr marL="0" indent="0">
              <a:buNone/>
            </a:pPr>
            <a:r>
              <a:rPr lang="en-IN" b="1" i="0" u="none" strike="noStrike" baseline="0" dirty="0">
                <a:solidFill>
                  <a:srgbClr val="FFC000"/>
                </a:solidFill>
                <a:latin typeface="Verdana" panose="020B0604030504040204" pitchFamily="34" charset="0"/>
              </a:rPr>
              <a:t>The output I of the network, prior to the activation function stage, is</a:t>
            </a:r>
            <a:endParaRPr lang="en-IN" sz="2400" b="1" dirty="0">
              <a:solidFill>
                <a:srgbClr val="FFC000"/>
              </a:solidFill>
            </a:endParaRPr>
          </a:p>
        </p:txBody>
      </p:sp>
      <p:pic>
        <p:nvPicPr>
          <p:cNvPr id="5" name="Picture 4">
            <a:extLst>
              <a:ext uri="{FF2B5EF4-FFF2-40B4-BE49-F238E27FC236}">
                <a16:creationId xmlns="" xmlns:a16="http://schemas.microsoft.com/office/drawing/2014/main" id="{48155A40-5052-4785-823C-499E416CACE4}"/>
              </a:ext>
            </a:extLst>
          </p:cNvPr>
          <p:cNvPicPr>
            <a:picLocks noChangeAspect="1"/>
          </p:cNvPicPr>
          <p:nvPr/>
        </p:nvPicPr>
        <p:blipFill>
          <a:blip r:embed="rId2">
            <a:lum bright="-20000" contrast="40000"/>
          </a:blip>
          <a:stretch>
            <a:fillRect/>
          </a:stretch>
        </p:blipFill>
        <p:spPr>
          <a:xfrm>
            <a:off x="1370208" y="1738515"/>
            <a:ext cx="8797203" cy="3987036"/>
          </a:xfrm>
          <a:prstGeom prst="rect">
            <a:avLst/>
          </a:prstGeom>
        </p:spPr>
      </p:pic>
    </p:spTree>
    <p:extLst>
      <p:ext uri="{BB962C8B-B14F-4D97-AF65-F5344CB8AC3E}">
        <p14:creationId xmlns:p14="http://schemas.microsoft.com/office/powerpoint/2010/main" val="2244178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110740-D476-4056-B4CA-AA4B66CDD5E7}"/>
              </a:ext>
            </a:extLst>
          </p:cNvPr>
          <p:cNvSpPr>
            <a:spLocks noGrp="1"/>
          </p:cNvSpPr>
          <p:nvPr>
            <p:ph type="title"/>
          </p:nvPr>
        </p:nvSpPr>
        <p:spPr>
          <a:xfrm>
            <a:off x="464235" y="452718"/>
            <a:ext cx="9586600" cy="714900"/>
          </a:xfrm>
        </p:spPr>
        <p:txBody>
          <a:bodyPr/>
          <a:lstStyle/>
          <a:p>
            <a:r>
              <a:rPr lang="en-IN" sz="3600" b="1" dirty="0">
                <a:solidFill>
                  <a:srgbClr val="FF0000"/>
                </a:solidFill>
              </a:rPr>
              <a:t>Example 2</a:t>
            </a:r>
          </a:p>
        </p:txBody>
      </p:sp>
      <p:pic>
        <p:nvPicPr>
          <p:cNvPr id="5" name="Content Placeholder 4">
            <a:extLst>
              <a:ext uri="{FF2B5EF4-FFF2-40B4-BE49-F238E27FC236}">
                <a16:creationId xmlns="" xmlns:a16="http://schemas.microsoft.com/office/drawing/2014/main" id="{5E52F187-5DFA-45A5-9A46-89BFCF3C2676}"/>
              </a:ext>
            </a:extLst>
          </p:cNvPr>
          <p:cNvPicPr>
            <a:picLocks noGrp="1" noChangeAspect="1"/>
          </p:cNvPicPr>
          <p:nvPr>
            <p:ph idx="1"/>
          </p:nvPr>
        </p:nvPicPr>
        <p:blipFill>
          <a:blip r:embed="rId2">
            <a:duotone>
              <a:prstClr val="black"/>
              <a:schemeClr val="accent5">
                <a:tint val="45000"/>
                <a:satMod val="400000"/>
              </a:schemeClr>
            </a:duotone>
            <a:lum bright="-20000" contrast="40000"/>
          </a:blip>
          <a:stretch>
            <a:fillRect/>
          </a:stretch>
        </p:blipFill>
        <p:spPr>
          <a:xfrm>
            <a:off x="557819" y="1821766"/>
            <a:ext cx="6225057" cy="3066757"/>
          </a:xfrm>
        </p:spPr>
      </p:pic>
      <p:sp>
        <p:nvSpPr>
          <p:cNvPr id="6" name="TextBox 5">
            <a:extLst>
              <a:ext uri="{FF2B5EF4-FFF2-40B4-BE49-F238E27FC236}">
                <a16:creationId xmlns="" xmlns:a16="http://schemas.microsoft.com/office/drawing/2014/main" id="{18F8ADAC-A748-4534-96C7-906FE9507CB2}"/>
              </a:ext>
            </a:extLst>
          </p:cNvPr>
          <p:cNvSpPr txBox="1"/>
          <p:nvPr/>
        </p:nvSpPr>
        <p:spPr>
          <a:xfrm>
            <a:off x="888306" y="5036234"/>
            <a:ext cx="5207694" cy="369332"/>
          </a:xfrm>
          <a:prstGeom prst="rect">
            <a:avLst/>
          </a:prstGeom>
          <a:noFill/>
        </p:spPr>
        <p:txBody>
          <a:bodyPr wrap="square" rtlCol="0">
            <a:spAutoFit/>
          </a:bodyPr>
          <a:lstStyle/>
          <a:p>
            <a:pPr algn="ctr"/>
            <a:r>
              <a:rPr lang="en-IN" b="1" dirty="0">
                <a:solidFill>
                  <a:schemeClr val="bg2">
                    <a:lumMod val="40000"/>
                    <a:lumOff val="60000"/>
                  </a:schemeClr>
                </a:solidFill>
              </a:rPr>
              <a:t>Single unit with three inputs</a:t>
            </a:r>
          </a:p>
        </p:txBody>
      </p:sp>
      <p:sp>
        <p:nvSpPr>
          <p:cNvPr id="8" name="TextBox 7">
            <a:extLst>
              <a:ext uri="{FF2B5EF4-FFF2-40B4-BE49-F238E27FC236}">
                <a16:creationId xmlns="" xmlns:a16="http://schemas.microsoft.com/office/drawing/2014/main" id="{46C53C79-1374-4AD8-BA9D-0DA75622D92B}"/>
              </a:ext>
            </a:extLst>
          </p:cNvPr>
          <p:cNvSpPr txBox="1"/>
          <p:nvPr/>
        </p:nvSpPr>
        <p:spPr>
          <a:xfrm>
            <a:off x="7047915" y="2136338"/>
            <a:ext cx="4501660" cy="2246769"/>
          </a:xfrm>
          <a:prstGeom prst="rect">
            <a:avLst/>
          </a:prstGeom>
          <a:noFill/>
        </p:spPr>
        <p:txBody>
          <a:bodyPr wrap="square">
            <a:spAutoFit/>
          </a:bodyPr>
          <a:lstStyle/>
          <a:p>
            <a:pPr algn="l"/>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The node has three inputs x = (x</a:t>
            </a:r>
            <a:r>
              <a:rPr lang="en-IN" sz="12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1</a:t>
            </a:r>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 x</a:t>
            </a:r>
            <a:r>
              <a:rPr lang="en-IN" sz="12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2</a:t>
            </a:r>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 x</a:t>
            </a:r>
            <a:r>
              <a:rPr lang="en-IN" sz="12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3</a:t>
            </a:r>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 that receive only binary signals (either 0 or 1). How many different input patterns this node can receive?</a:t>
            </a:r>
          </a:p>
          <a:p>
            <a:pPr algn="l"/>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Can you give a formula that</a:t>
            </a:r>
          </a:p>
          <a:p>
            <a:pPr algn="l"/>
            <a:r>
              <a:rPr lang="en-IN" sz="2000" b="0" i="0" u="none" strike="noStrike" baseline="0" dirty="0">
                <a:solidFill>
                  <a:schemeClr val="bg2">
                    <a:lumMod val="40000"/>
                    <a:lumOff val="60000"/>
                  </a:schemeClr>
                </a:solidFill>
                <a:latin typeface="Times New Roman" panose="02020603050405020304" pitchFamily="18" charset="0"/>
                <a:cs typeface="Times New Roman" panose="02020603050405020304" pitchFamily="18" charset="0"/>
              </a:rPr>
              <a:t>computes the number of binary input patterns for a given number of inputs?</a:t>
            </a:r>
            <a:endParaRPr lang="en-IN" sz="2000" dirty="0">
              <a:solidFill>
                <a:schemeClr val="bg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245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0C37A1-2859-4A29-8FDE-574D0D5D4B91}"/>
              </a:ext>
            </a:extLst>
          </p:cNvPr>
          <p:cNvSpPr>
            <a:spLocks noGrp="1"/>
          </p:cNvSpPr>
          <p:nvPr>
            <p:ph type="title"/>
          </p:nvPr>
        </p:nvSpPr>
        <p:spPr>
          <a:xfrm>
            <a:off x="646111" y="452718"/>
            <a:ext cx="9404723" cy="1002858"/>
          </a:xfrm>
        </p:spPr>
        <p:txBody>
          <a:bodyPr/>
          <a:lstStyle/>
          <a:p>
            <a:r>
              <a:rPr lang="en-IN" b="1" dirty="0">
                <a:solidFill>
                  <a:srgbClr val="FF0000"/>
                </a:solidFill>
              </a:rPr>
              <a:t>Example 3</a:t>
            </a:r>
          </a:p>
        </p:txBody>
      </p:sp>
      <p:sp>
        <p:nvSpPr>
          <p:cNvPr id="3" name="Content Placeholder 2">
            <a:extLst>
              <a:ext uri="{FF2B5EF4-FFF2-40B4-BE49-F238E27FC236}">
                <a16:creationId xmlns="" xmlns:a16="http://schemas.microsoft.com/office/drawing/2014/main" id="{217E4C85-2C93-4727-A325-50AB3D4FC45E}"/>
              </a:ext>
            </a:extLst>
          </p:cNvPr>
          <p:cNvSpPr>
            <a:spLocks noGrp="1"/>
          </p:cNvSpPr>
          <p:nvPr>
            <p:ph idx="1"/>
          </p:nvPr>
        </p:nvSpPr>
        <p:spPr>
          <a:xfrm>
            <a:off x="646111" y="1455576"/>
            <a:ext cx="10899777" cy="4777273"/>
          </a:xfrm>
        </p:spPr>
        <p:txBody>
          <a:bodyPr/>
          <a:lstStyle/>
          <a:p>
            <a:pPr marL="0" indent="0">
              <a:buNone/>
            </a:pPr>
            <a:r>
              <a:rPr lang="en-IN" b="1" dirty="0">
                <a:solidFill>
                  <a:srgbClr val="FF66CC"/>
                </a:solidFill>
              </a:rPr>
              <a:t>Logical operators (i.e. NOT, AND, OR, XOR, etc) are the building blocks of any computational device. Logical functions return only two possible values, true or false, based on the truth or false values of their arguments. For example, operator AND returns true only when all its arguments are true, otherwise (if any of the arguments is false) it returns false. If we denote truth by 1 and false by 0, then logical function AND can be represented by the following table:</a:t>
            </a:r>
          </a:p>
          <a:p>
            <a:pPr marL="0" indent="0" algn="ctr">
              <a:buNone/>
            </a:pPr>
            <a:endParaRPr lang="en-IN" dirty="0"/>
          </a:p>
        </p:txBody>
      </p:sp>
      <p:pic>
        <p:nvPicPr>
          <p:cNvPr id="5" name="Picture 4">
            <a:extLst>
              <a:ext uri="{FF2B5EF4-FFF2-40B4-BE49-F238E27FC236}">
                <a16:creationId xmlns="" xmlns:a16="http://schemas.microsoft.com/office/drawing/2014/main" id="{A35DAEE0-F211-4061-BF86-8FE13334C924}"/>
              </a:ext>
            </a:extLst>
          </p:cNvPr>
          <p:cNvPicPr>
            <a:picLocks noChangeAspect="1"/>
          </p:cNvPicPr>
          <p:nvPr/>
        </p:nvPicPr>
        <p:blipFill>
          <a:blip r:embed="rId2">
            <a:duotone>
              <a:prstClr val="black"/>
              <a:schemeClr val="accent5">
                <a:tint val="45000"/>
                <a:satMod val="400000"/>
              </a:schemeClr>
            </a:duotone>
            <a:lum bright="-20000" contrast="40000"/>
          </a:blip>
          <a:stretch>
            <a:fillRect/>
          </a:stretch>
        </p:blipFill>
        <p:spPr>
          <a:xfrm>
            <a:off x="4422710" y="3900195"/>
            <a:ext cx="3855366" cy="1310221"/>
          </a:xfrm>
          <a:prstGeom prst="rect">
            <a:avLst/>
          </a:prstGeom>
        </p:spPr>
      </p:pic>
      <p:sp>
        <p:nvSpPr>
          <p:cNvPr id="7" name="TextBox 6">
            <a:extLst>
              <a:ext uri="{FF2B5EF4-FFF2-40B4-BE49-F238E27FC236}">
                <a16:creationId xmlns="" xmlns:a16="http://schemas.microsoft.com/office/drawing/2014/main" id="{602C5F58-288D-477C-89B3-0381055FC6B1}"/>
              </a:ext>
            </a:extLst>
          </p:cNvPr>
          <p:cNvSpPr txBox="1"/>
          <p:nvPr/>
        </p:nvSpPr>
        <p:spPr>
          <a:xfrm>
            <a:off x="646111" y="5398466"/>
            <a:ext cx="9004326" cy="461665"/>
          </a:xfrm>
          <a:prstGeom prst="rect">
            <a:avLst/>
          </a:prstGeom>
          <a:noFill/>
        </p:spPr>
        <p:txBody>
          <a:bodyPr wrap="square">
            <a:spAutoFit/>
          </a:bodyPr>
          <a:lstStyle/>
          <a:p>
            <a:r>
              <a:rPr lang="en-IN" sz="2400" b="0" i="0" u="none" strike="noStrike" baseline="0" dirty="0">
                <a:solidFill>
                  <a:srgbClr val="FF66CC"/>
                </a:solidFill>
                <a:latin typeface="CMR10"/>
              </a:rPr>
              <a:t>This function can be implemented by a single-unit with two inputs:</a:t>
            </a:r>
            <a:endParaRPr lang="en-IN" sz="2400" dirty="0">
              <a:solidFill>
                <a:srgbClr val="FF66CC"/>
              </a:solidFill>
            </a:endParaRPr>
          </a:p>
        </p:txBody>
      </p:sp>
    </p:spTree>
    <p:extLst>
      <p:ext uri="{BB962C8B-B14F-4D97-AF65-F5344CB8AC3E}">
        <p14:creationId xmlns:p14="http://schemas.microsoft.com/office/powerpoint/2010/main" val="2141148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 xmlns:a16="http://schemas.microsoft.com/office/drawing/2014/main" id="{C96BD716-E46D-46AB-965C-8E59836A26D4}"/>
              </a:ext>
            </a:extLst>
          </p:cNvPr>
          <p:cNvPicPr>
            <a:picLocks noGrp="1" noChangeAspect="1"/>
          </p:cNvPicPr>
          <p:nvPr>
            <p:ph idx="1"/>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027184" y="471932"/>
            <a:ext cx="7240555" cy="5914135"/>
          </a:xfrm>
          <a:prstGeom prst="rect">
            <a:avLst/>
          </a:prstGeom>
        </p:spPr>
      </p:pic>
    </p:spTree>
    <p:extLst>
      <p:ext uri="{BB962C8B-B14F-4D97-AF65-F5344CB8AC3E}">
        <p14:creationId xmlns:p14="http://schemas.microsoft.com/office/powerpoint/2010/main" val="245940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5F247DF-D8FB-4351-BAD9-9DC0781805FD}"/>
              </a:ext>
            </a:extLst>
          </p:cNvPr>
          <p:cNvSpPr>
            <a:spLocks noGrp="1"/>
          </p:cNvSpPr>
          <p:nvPr>
            <p:ph idx="1"/>
          </p:nvPr>
        </p:nvSpPr>
        <p:spPr>
          <a:xfrm>
            <a:off x="829994" y="478302"/>
            <a:ext cx="10747717" cy="6020972"/>
          </a:xfrm>
        </p:spPr>
        <p:txBody>
          <a:bodyPr>
            <a:normAutofit/>
          </a:bodyPr>
          <a:lstStyle/>
          <a:p>
            <a:pPr marL="0" indent="0">
              <a:buNone/>
            </a:pPr>
            <a:r>
              <a:rPr lang="en-IN" b="1" dirty="0">
                <a:solidFill>
                  <a:srgbClr val="FF66CC"/>
                </a:solidFill>
              </a:rPr>
              <a:t>There are several classes of Neural Networks, classified according to their learning mechanism.</a:t>
            </a:r>
          </a:p>
          <a:p>
            <a:pPr marL="0" indent="0">
              <a:buNone/>
            </a:pPr>
            <a:r>
              <a:rPr lang="en-IN" b="1" dirty="0">
                <a:solidFill>
                  <a:schemeClr val="bg2">
                    <a:lumMod val="60000"/>
                    <a:lumOff val="40000"/>
                  </a:schemeClr>
                </a:solidFill>
              </a:rPr>
              <a:t>Fundamentally three different classes of Networks</a:t>
            </a:r>
          </a:p>
          <a:p>
            <a:pPr marL="457200" indent="-457200">
              <a:buAutoNum type="arabicPeriod"/>
            </a:pPr>
            <a:r>
              <a:rPr lang="en-IN" b="1" dirty="0">
                <a:solidFill>
                  <a:srgbClr val="FFCD2F"/>
                </a:solidFill>
              </a:rPr>
              <a:t>Single Layer Feedforward Network</a:t>
            </a:r>
          </a:p>
          <a:p>
            <a:pPr marL="457200" indent="-457200">
              <a:buAutoNum type="arabicPeriod"/>
            </a:pPr>
            <a:r>
              <a:rPr lang="en-IN" b="1" dirty="0">
                <a:solidFill>
                  <a:srgbClr val="FFCD2F"/>
                </a:solidFill>
              </a:rPr>
              <a:t>Multilayer Feedforward Network</a:t>
            </a:r>
          </a:p>
          <a:p>
            <a:pPr marL="457200" indent="-457200">
              <a:buAutoNum type="arabicPeriod"/>
            </a:pPr>
            <a:r>
              <a:rPr lang="en-IN" b="1" dirty="0">
                <a:solidFill>
                  <a:srgbClr val="FFCD2F"/>
                </a:solidFill>
              </a:rPr>
              <a:t>Recurrent Networks</a:t>
            </a:r>
            <a:endParaRPr lang="en-IN" dirty="0"/>
          </a:p>
          <a:p>
            <a:pPr marL="0" indent="0" algn="ctr">
              <a:buNone/>
            </a:pPr>
            <a:r>
              <a:rPr lang="en-IN" sz="2400" b="1" dirty="0">
                <a:solidFill>
                  <a:schemeClr val="accent1">
                    <a:lumMod val="60000"/>
                    <a:lumOff val="40000"/>
                  </a:schemeClr>
                </a:solidFill>
              </a:rPr>
              <a:t>1. Single Layer Feedforward Network</a:t>
            </a:r>
          </a:p>
          <a:p>
            <a:pPr marL="0" indent="0">
              <a:buNone/>
            </a:pPr>
            <a:r>
              <a:rPr lang="en-IN" b="1" dirty="0">
                <a:solidFill>
                  <a:srgbClr val="66FF33"/>
                </a:solidFill>
              </a:rPr>
              <a:t>Network comprises of two layers:</a:t>
            </a:r>
          </a:p>
          <a:p>
            <a:pPr marL="0" indent="0">
              <a:buNone/>
            </a:pPr>
            <a:r>
              <a:rPr lang="en-IN" b="1" dirty="0">
                <a:solidFill>
                  <a:srgbClr val="66FF33"/>
                </a:solidFill>
              </a:rPr>
              <a:t> - Input Layer</a:t>
            </a:r>
          </a:p>
          <a:p>
            <a:pPr marL="0" indent="0">
              <a:buNone/>
            </a:pPr>
            <a:r>
              <a:rPr lang="en-IN" b="1" dirty="0">
                <a:solidFill>
                  <a:srgbClr val="66FF33"/>
                </a:solidFill>
              </a:rPr>
              <a:t> - Output Layer</a:t>
            </a:r>
          </a:p>
          <a:p>
            <a:pPr marL="0" indent="0">
              <a:buNone/>
            </a:pPr>
            <a:r>
              <a:rPr lang="en-IN" b="1" dirty="0">
                <a:solidFill>
                  <a:srgbClr val="66FF33"/>
                </a:solidFill>
              </a:rPr>
              <a:t>The input layer neurons receive the input signals and the output layer neurons receive the output signals.</a:t>
            </a:r>
          </a:p>
          <a:p>
            <a:pPr marL="0" indent="0">
              <a:buNone/>
            </a:pPr>
            <a:r>
              <a:rPr lang="en-IN" b="1" dirty="0">
                <a:solidFill>
                  <a:srgbClr val="66FF33"/>
                </a:solidFill>
              </a:rPr>
              <a:t>The synaptic links carrying the weights connect every input neuron to the output neuron but not vice-versa. Such a network is said to be </a:t>
            </a:r>
            <a:r>
              <a:rPr lang="en-IN" b="1" i="1" dirty="0">
                <a:solidFill>
                  <a:schemeClr val="accent1">
                    <a:lumMod val="60000"/>
                    <a:lumOff val="40000"/>
                  </a:schemeClr>
                </a:solidFill>
              </a:rPr>
              <a:t>feedforward</a:t>
            </a:r>
            <a:r>
              <a:rPr lang="en-IN" b="1" dirty="0">
                <a:solidFill>
                  <a:schemeClr val="accent1">
                    <a:lumMod val="60000"/>
                    <a:lumOff val="40000"/>
                  </a:schemeClr>
                </a:solidFill>
              </a:rPr>
              <a:t> in type or acyclic </a:t>
            </a:r>
            <a:r>
              <a:rPr lang="en-IN" b="1" dirty="0">
                <a:solidFill>
                  <a:srgbClr val="66FF33"/>
                </a:solidFill>
              </a:rPr>
              <a:t>in nature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732629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61DC0FF8-821A-4874-8A54-2857046BA8B9}"/>
              </a:ext>
            </a:extLst>
          </p:cNvPr>
          <p:cNvPicPr>
            <a:picLocks noGrp="1" noChangeAspect="1"/>
          </p:cNvPicPr>
          <p:nvPr>
            <p:ph idx="1"/>
          </p:nvPr>
        </p:nvPicPr>
        <p:blipFill>
          <a:blip r:embed="rId2">
            <a:lum bright="-20000" contrast="40000"/>
          </a:blip>
          <a:stretch>
            <a:fillRect/>
          </a:stretch>
        </p:blipFill>
        <p:spPr>
          <a:xfrm>
            <a:off x="363895" y="860474"/>
            <a:ext cx="8031793" cy="5362135"/>
          </a:xfrm>
        </p:spPr>
      </p:pic>
      <p:sp>
        <p:nvSpPr>
          <p:cNvPr id="7" name="TextBox 6">
            <a:extLst>
              <a:ext uri="{FF2B5EF4-FFF2-40B4-BE49-F238E27FC236}">
                <a16:creationId xmlns="" xmlns:a16="http://schemas.microsoft.com/office/drawing/2014/main" id="{C41AC126-3F35-4CC0-ADB2-DD1E830030FA}"/>
              </a:ext>
            </a:extLst>
          </p:cNvPr>
          <p:cNvSpPr txBox="1"/>
          <p:nvPr/>
        </p:nvSpPr>
        <p:spPr>
          <a:xfrm>
            <a:off x="8553157" y="393895"/>
            <a:ext cx="3514099" cy="6032421"/>
          </a:xfrm>
          <a:prstGeom prst="rect">
            <a:avLst/>
          </a:prstGeom>
          <a:noFill/>
        </p:spPr>
        <p:txBody>
          <a:bodyPr wrap="square">
            <a:spAutoFit/>
          </a:bodyPr>
          <a:lstStyle/>
          <a:p>
            <a:r>
              <a:rPr lang="en-IN" sz="1800" b="1" i="0" u="none" strike="noStrike" baseline="0" dirty="0">
                <a:solidFill>
                  <a:schemeClr val="accent1">
                    <a:lumMod val="60000"/>
                    <a:lumOff val="40000"/>
                  </a:schemeClr>
                </a:solidFill>
                <a:latin typeface="Verdana" panose="020B0604030504040204" pitchFamily="34" charset="0"/>
              </a:rPr>
              <a:t>The sum of the products of the weights and the inputs is calculated in each neuron node, and if the value is above some threshold (typically </a:t>
            </a:r>
            <a:r>
              <a:rPr lang="en-IN" sz="1400" b="1" i="0" u="none" strike="noStrike" baseline="0" dirty="0">
                <a:solidFill>
                  <a:schemeClr val="accent1">
                    <a:lumMod val="60000"/>
                    <a:lumOff val="40000"/>
                  </a:schemeClr>
                </a:solidFill>
                <a:latin typeface="Verdana" panose="020B0604030504040204" pitchFamily="34" charset="0"/>
              </a:rPr>
              <a:t>0</a:t>
            </a:r>
            <a:r>
              <a:rPr lang="en-IN" sz="1800" b="1" i="0" u="none" strike="noStrike" baseline="0" dirty="0">
                <a:solidFill>
                  <a:schemeClr val="accent1">
                    <a:lumMod val="60000"/>
                    <a:lumOff val="40000"/>
                  </a:schemeClr>
                </a:solidFill>
                <a:latin typeface="Verdana" panose="020B0604030504040204" pitchFamily="34" charset="0"/>
              </a:rPr>
              <a:t>) the neuron fires and takes the activated value (typically </a:t>
            </a:r>
            <a:r>
              <a:rPr lang="en-IN" sz="1400" b="1" i="0" u="none" strike="noStrike" baseline="0" dirty="0">
                <a:solidFill>
                  <a:schemeClr val="accent1">
                    <a:lumMod val="60000"/>
                    <a:lumOff val="40000"/>
                  </a:schemeClr>
                </a:solidFill>
                <a:latin typeface="Verdana" panose="020B0604030504040204" pitchFamily="34" charset="0"/>
              </a:rPr>
              <a:t>1</a:t>
            </a:r>
            <a:r>
              <a:rPr lang="en-IN" sz="1800" b="1" i="0" u="none" strike="noStrike" baseline="0" dirty="0">
                <a:solidFill>
                  <a:schemeClr val="accent1">
                    <a:lumMod val="60000"/>
                    <a:lumOff val="40000"/>
                  </a:schemeClr>
                </a:solidFill>
                <a:latin typeface="Verdana" panose="020B0604030504040204" pitchFamily="34" charset="0"/>
              </a:rPr>
              <a:t>); otherwise it takes the deactivated value (typically </a:t>
            </a:r>
            <a:r>
              <a:rPr lang="en-IN" sz="1400" b="1" i="0" u="none" strike="noStrike" baseline="0" dirty="0">
                <a:solidFill>
                  <a:schemeClr val="accent1">
                    <a:lumMod val="60000"/>
                    <a:lumOff val="40000"/>
                  </a:schemeClr>
                </a:solidFill>
                <a:latin typeface="Verdana" panose="020B0604030504040204" pitchFamily="34" charset="0"/>
              </a:rPr>
              <a:t>-1</a:t>
            </a:r>
            <a:r>
              <a:rPr lang="en-IN" sz="1800" b="1" i="0" u="none" strike="noStrike" baseline="0" dirty="0">
                <a:solidFill>
                  <a:schemeClr val="accent1">
                    <a:lumMod val="60000"/>
                    <a:lumOff val="40000"/>
                  </a:schemeClr>
                </a:solidFill>
                <a:latin typeface="Verdana" panose="020B0604030504040204" pitchFamily="34" charset="0"/>
              </a:rPr>
              <a:t>). </a:t>
            </a:r>
          </a:p>
          <a:p>
            <a:endParaRPr lang="en-IN" b="1" dirty="0">
              <a:solidFill>
                <a:schemeClr val="accent1">
                  <a:lumMod val="60000"/>
                  <a:lumOff val="40000"/>
                </a:schemeClr>
              </a:solidFill>
              <a:latin typeface="Verdana" panose="020B0604030504040204" pitchFamily="34" charset="0"/>
            </a:endParaRPr>
          </a:p>
          <a:p>
            <a:r>
              <a:rPr lang="en-IN" sz="1800" b="1" i="1" u="none" strike="noStrike" baseline="0" dirty="0">
                <a:solidFill>
                  <a:schemeClr val="accent3"/>
                </a:solidFill>
                <a:latin typeface="Verdana" panose="020B0604030504040204" pitchFamily="34" charset="0"/>
              </a:rPr>
              <a:t>X</a:t>
            </a:r>
            <a:r>
              <a:rPr lang="en-IN" sz="1800" b="1" i="1" u="none" strike="noStrike" baseline="-25000" dirty="0">
                <a:solidFill>
                  <a:schemeClr val="accent3"/>
                </a:solidFill>
                <a:latin typeface="Verdana" panose="020B0604030504040204" pitchFamily="34" charset="0"/>
              </a:rPr>
              <a:t>i </a:t>
            </a:r>
            <a:r>
              <a:rPr lang="en-IN" sz="1800" b="1" i="1" u="none" strike="noStrike" dirty="0">
                <a:solidFill>
                  <a:schemeClr val="accent3"/>
                </a:solidFill>
                <a:latin typeface="Verdana" panose="020B0604030504040204" pitchFamily="34" charset="0"/>
              </a:rPr>
              <a:t>: </a:t>
            </a:r>
            <a:r>
              <a:rPr lang="en-IN" sz="1800" b="1" u="none" strike="noStrike" dirty="0">
                <a:solidFill>
                  <a:schemeClr val="accent3"/>
                </a:solidFill>
                <a:latin typeface="Verdana" panose="020B0604030504040204" pitchFamily="34" charset="0"/>
              </a:rPr>
              <a:t>Input neurons</a:t>
            </a:r>
            <a:endParaRPr lang="en-IN" sz="1800" b="1" i="1" u="none" strike="noStrike" dirty="0">
              <a:solidFill>
                <a:schemeClr val="accent3"/>
              </a:solidFill>
              <a:latin typeface="Verdana" panose="020B0604030504040204" pitchFamily="34" charset="0"/>
            </a:endParaRPr>
          </a:p>
          <a:p>
            <a:r>
              <a:rPr lang="en-IN" b="1" i="1" dirty="0">
                <a:solidFill>
                  <a:schemeClr val="accent3"/>
                </a:solidFill>
                <a:latin typeface="Verdana" panose="020B0604030504040204" pitchFamily="34" charset="0"/>
              </a:rPr>
              <a:t>Y</a:t>
            </a:r>
            <a:r>
              <a:rPr lang="en-IN" b="1" i="1" baseline="-25000" dirty="0">
                <a:solidFill>
                  <a:schemeClr val="accent3"/>
                </a:solidFill>
                <a:latin typeface="Verdana" panose="020B0604030504040204" pitchFamily="34" charset="0"/>
              </a:rPr>
              <a:t>j </a:t>
            </a:r>
            <a:r>
              <a:rPr lang="en-IN" b="1" i="1" dirty="0">
                <a:solidFill>
                  <a:schemeClr val="accent3"/>
                </a:solidFill>
                <a:latin typeface="Verdana" panose="020B0604030504040204" pitchFamily="34" charset="0"/>
              </a:rPr>
              <a:t>: Output neurons</a:t>
            </a:r>
            <a:endParaRPr lang="en-IN" b="1" i="1" baseline="-25000" dirty="0">
              <a:solidFill>
                <a:schemeClr val="accent3"/>
              </a:solidFill>
              <a:latin typeface="Verdana" panose="020B0604030504040204" pitchFamily="34" charset="0"/>
            </a:endParaRPr>
          </a:p>
          <a:p>
            <a:r>
              <a:rPr lang="en-IN" sz="1800" b="1" i="1" u="none" strike="noStrike" baseline="0" dirty="0">
                <a:solidFill>
                  <a:schemeClr val="accent3"/>
                </a:solidFill>
                <a:latin typeface="Verdana" panose="020B0604030504040204" pitchFamily="34" charset="0"/>
              </a:rPr>
              <a:t>W</a:t>
            </a:r>
            <a:r>
              <a:rPr lang="en-IN" sz="1800" b="1" i="1" u="none" strike="noStrike" baseline="-25000" dirty="0">
                <a:solidFill>
                  <a:schemeClr val="accent3"/>
                </a:solidFill>
                <a:latin typeface="Verdana" panose="020B0604030504040204" pitchFamily="34" charset="0"/>
              </a:rPr>
              <a:t>ij </a:t>
            </a:r>
            <a:r>
              <a:rPr lang="en-IN" sz="1800" b="1" i="1" u="none" strike="noStrike" dirty="0">
                <a:solidFill>
                  <a:schemeClr val="accent3"/>
                </a:solidFill>
                <a:latin typeface="Verdana" panose="020B0604030504040204" pitchFamily="34" charset="0"/>
              </a:rPr>
              <a:t>: Weights</a:t>
            </a:r>
            <a:endParaRPr lang="en-IN" sz="1800" b="1" i="1" u="none" strike="noStrike" baseline="-25000" dirty="0">
              <a:solidFill>
                <a:schemeClr val="accent3"/>
              </a:solidFill>
              <a:latin typeface="Verdana" panose="020B0604030504040204" pitchFamily="34" charset="0"/>
            </a:endParaRPr>
          </a:p>
          <a:p>
            <a:endParaRPr lang="en-IN" b="1" dirty="0">
              <a:solidFill>
                <a:schemeClr val="accent1">
                  <a:lumMod val="60000"/>
                  <a:lumOff val="40000"/>
                </a:schemeClr>
              </a:solidFill>
              <a:latin typeface="Verdana" panose="020B0604030504040204" pitchFamily="34" charset="0"/>
            </a:endParaRPr>
          </a:p>
          <a:p>
            <a:pPr algn="l"/>
            <a:r>
              <a:rPr lang="en-IN" sz="2000" b="1" i="0" u="none" strike="noStrike" baseline="0" dirty="0">
                <a:solidFill>
                  <a:srgbClr val="000000"/>
                </a:solidFill>
                <a:latin typeface="CMSS10"/>
              </a:rPr>
              <a:t>Networks without cycles (feedback loops) are called a </a:t>
            </a:r>
            <a:r>
              <a:rPr lang="en-IN" sz="2000" b="1" i="0" u="none" strike="noStrike" baseline="0" dirty="0">
                <a:solidFill>
                  <a:srgbClr val="FF0000"/>
                </a:solidFill>
                <a:latin typeface="CMSS10"/>
              </a:rPr>
              <a:t>feed-forward </a:t>
            </a:r>
            <a:r>
              <a:rPr lang="en-IN" sz="2000" b="1" i="0" u="none" strike="noStrike" baseline="0" dirty="0">
                <a:solidFill>
                  <a:srgbClr val="000000"/>
                </a:solidFill>
                <a:latin typeface="CMSS10"/>
              </a:rPr>
              <a:t>networks (or </a:t>
            </a:r>
            <a:r>
              <a:rPr lang="en-IN" sz="2000" b="1" i="0" u="none" strike="noStrike" baseline="0" dirty="0">
                <a:solidFill>
                  <a:srgbClr val="00B0F0"/>
                </a:solidFill>
                <a:latin typeface="CMSSBX10"/>
              </a:rPr>
              <a:t>perceptron</a:t>
            </a:r>
            <a:r>
              <a:rPr lang="en-IN" sz="2000" b="1" i="0" u="none" strike="noStrike" baseline="0" dirty="0">
                <a:solidFill>
                  <a:srgbClr val="000000"/>
                </a:solidFill>
                <a:latin typeface="CMSS10"/>
              </a:rPr>
              <a:t>).</a:t>
            </a:r>
            <a:endParaRPr lang="en-IN" sz="2000" b="1" dirty="0">
              <a:solidFill>
                <a:schemeClr val="accent1">
                  <a:lumMod val="60000"/>
                  <a:lumOff val="40000"/>
                </a:schemeClr>
              </a:solidFill>
              <a:latin typeface="Verdana" panose="020B0604030504040204" pitchFamily="34" charset="0"/>
            </a:endParaRPr>
          </a:p>
          <a:p>
            <a:endParaRPr lang="en-IN" b="1" dirty="0">
              <a:solidFill>
                <a:schemeClr val="accent1">
                  <a:lumMod val="60000"/>
                  <a:lumOff val="40000"/>
                </a:schemeClr>
              </a:solidFill>
            </a:endParaRPr>
          </a:p>
        </p:txBody>
      </p:sp>
    </p:spTree>
    <p:extLst>
      <p:ext uri="{BB962C8B-B14F-4D97-AF65-F5344CB8AC3E}">
        <p14:creationId xmlns:p14="http://schemas.microsoft.com/office/powerpoint/2010/main" val="1789269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E9CF8-E217-4942-96DF-8F759AA9CF2C}"/>
              </a:ext>
            </a:extLst>
          </p:cNvPr>
          <p:cNvSpPr>
            <a:spLocks noGrp="1"/>
          </p:cNvSpPr>
          <p:nvPr>
            <p:ph type="title"/>
          </p:nvPr>
        </p:nvSpPr>
        <p:spPr/>
        <p:txBody>
          <a:bodyPr/>
          <a:lstStyle/>
          <a:p>
            <a:r>
              <a:rPr lang="en-IN" sz="2800" b="1" dirty="0">
                <a:solidFill>
                  <a:schemeClr val="accent1">
                    <a:lumMod val="60000"/>
                    <a:lumOff val="40000"/>
                  </a:schemeClr>
                </a:solidFill>
              </a:rPr>
              <a:t>2. Multilayer Feedforward Network</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08A7F9CA-8BED-4F46-87C7-8A6A26E36D58}"/>
              </a:ext>
            </a:extLst>
          </p:cNvPr>
          <p:cNvSpPr>
            <a:spLocks noGrp="1"/>
          </p:cNvSpPr>
          <p:nvPr>
            <p:ph idx="1"/>
          </p:nvPr>
        </p:nvSpPr>
        <p:spPr>
          <a:xfrm>
            <a:off x="645132" y="1223890"/>
            <a:ext cx="10791902" cy="5024510"/>
          </a:xfrm>
        </p:spPr>
        <p:txBody>
          <a:bodyPr/>
          <a:lstStyle/>
          <a:p>
            <a:pPr algn="just">
              <a:buClr>
                <a:srgbClr val="FF0000"/>
              </a:buClr>
              <a:buFont typeface="Wingdings" panose="05000000000000000000" pitchFamily="2" charset="2"/>
              <a:buChar char="q"/>
            </a:pPr>
            <a:r>
              <a:rPr lang="en-IN" sz="1800" b="1" i="0" u="none" strike="noStrike" baseline="0" dirty="0">
                <a:solidFill>
                  <a:schemeClr val="bg2">
                    <a:lumMod val="40000"/>
                    <a:lumOff val="60000"/>
                  </a:schemeClr>
                </a:solidFill>
                <a:latin typeface="Verdana" panose="020B0604030504040204" pitchFamily="34" charset="0"/>
              </a:rPr>
              <a:t>The name suggests, it consists of multiple layers. </a:t>
            </a:r>
          </a:p>
          <a:p>
            <a:pPr algn="just">
              <a:buClr>
                <a:srgbClr val="FF0000"/>
              </a:buClr>
              <a:buFont typeface="Wingdings" panose="05000000000000000000" pitchFamily="2" charset="2"/>
              <a:buChar char="q"/>
            </a:pPr>
            <a:r>
              <a:rPr lang="en-IN" sz="1800" b="1" i="0" u="none" strike="noStrike" baseline="0" dirty="0">
                <a:solidFill>
                  <a:schemeClr val="bg2">
                    <a:lumMod val="40000"/>
                    <a:lumOff val="60000"/>
                  </a:schemeClr>
                </a:solidFill>
                <a:latin typeface="Verdana" panose="020B0604030504040204" pitchFamily="34" charset="0"/>
              </a:rPr>
              <a:t>The architecture of this class of network, besides having the input and the output layers, also have one or more intermediary layers called </a:t>
            </a:r>
            <a:r>
              <a:rPr lang="en-IN" sz="1800" b="1" i="0" u="none" strike="noStrike" baseline="0" dirty="0">
                <a:solidFill>
                  <a:srgbClr val="FF66CC"/>
                </a:solidFill>
                <a:latin typeface="Verdana" panose="020B0604030504040204" pitchFamily="34" charset="0"/>
              </a:rPr>
              <a:t>hidden layers</a:t>
            </a:r>
            <a:r>
              <a:rPr lang="en-IN" sz="1800" b="1" i="0" u="none" strike="noStrike" baseline="0" dirty="0">
                <a:solidFill>
                  <a:schemeClr val="bg2">
                    <a:lumMod val="40000"/>
                    <a:lumOff val="60000"/>
                  </a:schemeClr>
                </a:solidFill>
                <a:latin typeface="Verdana" panose="020B0604030504040204" pitchFamily="34" charset="0"/>
              </a:rPr>
              <a:t>. </a:t>
            </a:r>
          </a:p>
          <a:p>
            <a:pPr algn="just">
              <a:buClr>
                <a:srgbClr val="FF0000"/>
              </a:buClr>
              <a:buFont typeface="Wingdings" panose="05000000000000000000" pitchFamily="2" charset="2"/>
              <a:buChar char="q"/>
            </a:pPr>
            <a:r>
              <a:rPr lang="en-IN" sz="1800" b="1" i="0" u="none" strike="noStrike" baseline="0" dirty="0">
                <a:solidFill>
                  <a:schemeClr val="bg2">
                    <a:lumMod val="40000"/>
                    <a:lumOff val="60000"/>
                  </a:schemeClr>
                </a:solidFill>
                <a:latin typeface="Verdana" panose="020B0604030504040204" pitchFamily="34" charset="0"/>
              </a:rPr>
              <a:t>The computational units of the hidden layer are known as hidden neurons</a:t>
            </a:r>
            <a:r>
              <a:rPr lang="en-IN" sz="1800" b="1" i="1" u="none" strike="noStrike" baseline="0" dirty="0">
                <a:solidFill>
                  <a:schemeClr val="bg2">
                    <a:lumMod val="40000"/>
                    <a:lumOff val="60000"/>
                  </a:schemeClr>
                </a:solidFill>
                <a:latin typeface="Verdana-Italic"/>
              </a:rPr>
              <a:t>. </a:t>
            </a:r>
          </a:p>
          <a:p>
            <a:pPr algn="just">
              <a:buClr>
                <a:srgbClr val="FF0000"/>
              </a:buClr>
              <a:buFont typeface="Wingdings" panose="05000000000000000000" pitchFamily="2" charset="2"/>
              <a:buChar char="q"/>
            </a:pPr>
            <a:r>
              <a:rPr lang="en-IN" sz="1800" b="1" u="none" strike="noStrike" baseline="0" dirty="0">
                <a:solidFill>
                  <a:schemeClr val="bg2">
                    <a:lumMod val="40000"/>
                    <a:lumOff val="60000"/>
                  </a:schemeClr>
                </a:solidFill>
                <a:latin typeface="Verdana-Italic"/>
              </a:rPr>
              <a:t>Hidden layer aids in performing useful intermediatory computations before directing the input layer  to the output layer. </a:t>
            </a:r>
          </a:p>
          <a:p>
            <a:pPr algn="just">
              <a:buClr>
                <a:srgbClr val="FF0000"/>
              </a:buClr>
              <a:buFont typeface="Wingdings" panose="05000000000000000000" pitchFamily="2" charset="2"/>
              <a:buChar char="q"/>
            </a:pPr>
            <a:r>
              <a:rPr lang="en-IN" sz="1800" b="1" u="none" strike="noStrike" baseline="0" dirty="0">
                <a:solidFill>
                  <a:schemeClr val="bg2">
                    <a:lumMod val="40000"/>
                    <a:lumOff val="60000"/>
                  </a:schemeClr>
                </a:solidFill>
                <a:latin typeface="Verdana-Italic"/>
              </a:rPr>
              <a:t>The input neurons are linked to the hidden layer neurons and the weights on these links are referred to as </a:t>
            </a:r>
            <a:r>
              <a:rPr lang="en-IN" sz="1800" b="1" u="none" strike="noStrike" baseline="0" dirty="0">
                <a:solidFill>
                  <a:srgbClr val="FF66CC"/>
                </a:solidFill>
                <a:latin typeface="Verdana-Italic"/>
              </a:rPr>
              <a:t>input-hidden layer weights</a:t>
            </a:r>
            <a:r>
              <a:rPr lang="en-IN" sz="1800" b="1" u="none" strike="noStrike" baseline="0" dirty="0">
                <a:solidFill>
                  <a:schemeClr val="bg2">
                    <a:lumMod val="40000"/>
                    <a:lumOff val="60000"/>
                  </a:schemeClr>
                </a:solidFill>
                <a:latin typeface="Verdana-Italic"/>
              </a:rPr>
              <a:t>. </a:t>
            </a:r>
          </a:p>
          <a:p>
            <a:pPr algn="just">
              <a:buClr>
                <a:srgbClr val="FF0000"/>
              </a:buClr>
              <a:buFont typeface="Wingdings" panose="05000000000000000000" pitchFamily="2" charset="2"/>
              <a:buChar char="q"/>
            </a:pPr>
            <a:r>
              <a:rPr lang="en-IN" sz="1800" b="1" u="none" strike="noStrike" baseline="0" dirty="0">
                <a:solidFill>
                  <a:schemeClr val="bg2">
                    <a:lumMod val="40000"/>
                    <a:lumOff val="60000"/>
                  </a:schemeClr>
                </a:solidFill>
                <a:latin typeface="Verdana-Italic"/>
              </a:rPr>
              <a:t>Again the hidden layer neurons are lined to the output layer neurons and the corresponding weights are referred  to as </a:t>
            </a:r>
            <a:r>
              <a:rPr lang="en-IN" sz="1800" b="1" u="none" strike="noStrike" baseline="0" dirty="0">
                <a:solidFill>
                  <a:srgbClr val="FF66CC"/>
                </a:solidFill>
                <a:latin typeface="Verdana-Italic"/>
              </a:rPr>
              <a:t>hidden-output layer weights</a:t>
            </a:r>
            <a:r>
              <a:rPr lang="en-IN" sz="1800" b="1" u="none" strike="noStrike" baseline="0" dirty="0">
                <a:solidFill>
                  <a:schemeClr val="bg2">
                    <a:lumMod val="40000"/>
                    <a:lumOff val="60000"/>
                  </a:schemeClr>
                </a:solidFill>
                <a:latin typeface="Verdana-Italic"/>
              </a:rPr>
              <a:t>. </a:t>
            </a:r>
          </a:p>
          <a:p>
            <a:pPr algn="just">
              <a:buClr>
                <a:srgbClr val="FF0000"/>
              </a:buClr>
              <a:buFont typeface="Wingdings" panose="05000000000000000000" pitchFamily="2" charset="2"/>
              <a:buChar char="q"/>
            </a:pPr>
            <a:r>
              <a:rPr lang="en-IN" sz="1800" b="1" dirty="0">
                <a:solidFill>
                  <a:schemeClr val="bg2">
                    <a:lumMod val="40000"/>
                    <a:lumOff val="60000"/>
                  </a:schemeClr>
                </a:solidFill>
                <a:latin typeface="Verdana-Italic"/>
              </a:rPr>
              <a:t>A multilayer feedforward network with </a:t>
            </a:r>
            <a:r>
              <a:rPr lang="en-IN" sz="1800" b="1" dirty="0">
                <a:solidFill>
                  <a:srgbClr val="FF66CC"/>
                </a:solidFill>
                <a:latin typeface="Verdana-Italic"/>
              </a:rPr>
              <a:t>l</a:t>
            </a:r>
            <a:r>
              <a:rPr lang="en-IN" sz="1800" b="1" dirty="0">
                <a:solidFill>
                  <a:schemeClr val="bg2">
                    <a:lumMod val="40000"/>
                    <a:lumOff val="60000"/>
                  </a:schemeClr>
                </a:solidFill>
                <a:latin typeface="Verdana-Italic"/>
              </a:rPr>
              <a:t> input neurons in the input layer, </a:t>
            </a:r>
            <a:r>
              <a:rPr lang="en-IN" sz="1800" b="1" dirty="0">
                <a:solidFill>
                  <a:srgbClr val="FF66CC"/>
                </a:solidFill>
                <a:latin typeface="Verdana-Italic"/>
              </a:rPr>
              <a:t>m</a:t>
            </a:r>
            <a:r>
              <a:rPr lang="en-IN" sz="1800" b="1" dirty="0">
                <a:solidFill>
                  <a:schemeClr val="bg2">
                    <a:lumMod val="40000"/>
                    <a:lumOff val="60000"/>
                  </a:schemeClr>
                </a:solidFill>
                <a:latin typeface="Verdana-Italic"/>
              </a:rPr>
              <a:t> neurons in the hidden layer and </a:t>
            </a:r>
            <a:r>
              <a:rPr lang="en-IN" sz="1800" b="1" dirty="0">
                <a:solidFill>
                  <a:srgbClr val="FF66CC"/>
                </a:solidFill>
                <a:latin typeface="Verdana-Italic"/>
              </a:rPr>
              <a:t>n</a:t>
            </a:r>
            <a:r>
              <a:rPr lang="en-IN" sz="1800" b="1" dirty="0">
                <a:solidFill>
                  <a:schemeClr val="bg2">
                    <a:lumMod val="40000"/>
                    <a:lumOff val="60000"/>
                  </a:schemeClr>
                </a:solidFill>
                <a:latin typeface="Verdana-Italic"/>
              </a:rPr>
              <a:t> neurons in the output layer is with a configuration </a:t>
            </a:r>
            <a:r>
              <a:rPr lang="en-IN" sz="1800" b="1" dirty="0">
                <a:solidFill>
                  <a:srgbClr val="FF66CC"/>
                </a:solidFill>
                <a:latin typeface="Verdana-Italic"/>
              </a:rPr>
              <a:t>l-m-n</a:t>
            </a:r>
            <a:r>
              <a:rPr lang="en-IN" sz="1800" b="1" dirty="0">
                <a:solidFill>
                  <a:schemeClr val="bg2">
                    <a:lumMod val="40000"/>
                    <a:lumOff val="60000"/>
                  </a:schemeClr>
                </a:solidFill>
                <a:latin typeface="Verdana-Italic"/>
              </a:rPr>
              <a:t>.</a:t>
            </a:r>
            <a:endParaRPr lang="en-IN" b="1" dirty="0">
              <a:solidFill>
                <a:schemeClr val="bg2">
                  <a:lumMod val="40000"/>
                  <a:lumOff val="60000"/>
                </a:schemeClr>
              </a:solidFill>
            </a:endParaRPr>
          </a:p>
        </p:txBody>
      </p:sp>
    </p:spTree>
    <p:extLst>
      <p:ext uri="{BB962C8B-B14F-4D97-AF65-F5344CB8AC3E}">
        <p14:creationId xmlns:p14="http://schemas.microsoft.com/office/powerpoint/2010/main" val="1407023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3D718F4-F7BB-456E-A1E5-58321E06F85C}"/>
              </a:ext>
            </a:extLst>
          </p:cNvPr>
          <p:cNvPicPr>
            <a:picLocks noGrp="1" noChangeAspect="1"/>
          </p:cNvPicPr>
          <p:nvPr>
            <p:ph idx="1"/>
          </p:nvPr>
        </p:nvPicPr>
        <p:blipFill>
          <a:blip r:embed="rId2">
            <a:lum bright="-20000" contrast="40000"/>
          </a:blip>
          <a:stretch>
            <a:fillRect/>
          </a:stretch>
        </p:blipFill>
        <p:spPr>
          <a:xfrm>
            <a:off x="365760" y="471640"/>
            <a:ext cx="8182775" cy="5776760"/>
          </a:xfrm>
        </p:spPr>
      </p:pic>
      <p:sp>
        <p:nvSpPr>
          <p:cNvPr id="7" name="TextBox 6">
            <a:extLst>
              <a:ext uri="{FF2B5EF4-FFF2-40B4-BE49-F238E27FC236}">
                <a16:creationId xmlns="" xmlns:a16="http://schemas.microsoft.com/office/drawing/2014/main" id="{491D6E96-3B80-47DD-ACD7-64C18568B8E6}"/>
              </a:ext>
            </a:extLst>
          </p:cNvPr>
          <p:cNvSpPr txBox="1"/>
          <p:nvPr/>
        </p:nvSpPr>
        <p:spPr>
          <a:xfrm>
            <a:off x="8693834" y="2264899"/>
            <a:ext cx="3295354" cy="3170099"/>
          </a:xfrm>
          <a:prstGeom prst="rect">
            <a:avLst/>
          </a:prstGeom>
          <a:noFill/>
        </p:spPr>
        <p:txBody>
          <a:bodyPr wrap="square">
            <a:spAutoFit/>
          </a:bodyPr>
          <a:lstStyle/>
          <a:p>
            <a:pPr algn="l"/>
            <a:r>
              <a:rPr lang="en-IN" sz="2000" b="0" i="0" u="none" strike="noStrike" baseline="0" dirty="0">
                <a:solidFill>
                  <a:srgbClr val="FF66CC"/>
                </a:solidFill>
                <a:latin typeface="Verdana" panose="020B0604030504040204" pitchFamily="34" charset="0"/>
              </a:rPr>
              <a:t>A multi-layer feed-forward network with </a:t>
            </a:r>
            <a:r>
              <a:rPr lang="en-IN" sz="2000" b="1" i="1" u="none" strike="noStrike" baseline="0" dirty="0">
                <a:solidFill>
                  <a:srgbClr val="00B0F0"/>
                </a:solidFill>
                <a:latin typeface="Arial-BoldItalicMT"/>
              </a:rPr>
              <a:t>ℓ </a:t>
            </a:r>
            <a:r>
              <a:rPr lang="en-IN" sz="2000" b="0" i="0" u="none" strike="noStrike" baseline="0" dirty="0">
                <a:solidFill>
                  <a:srgbClr val="FF66CC"/>
                </a:solidFill>
                <a:latin typeface="Verdana" panose="020B0604030504040204" pitchFamily="34" charset="0"/>
              </a:rPr>
              <a:t>input neurons, </a:t>
            </a:r>
            <a:r>
              <a:rPr lang="en-IN" sz="2000" b="1" i="1" u="none" strike="noStrike" baseline="0" dirty="0">
                <a:solidFill>
                  <a:srgbClr val="00B0F0"/>
                </a:solidFill>
                <a:latin typeface="Verdana-BoldItalic"/>
              </a:rPr>
              <a:t>m</a:t>
            </a:r>
            <a:r>
              <a:rPr lang="en-IN" sz="1100" b="1" i="1" u="none" strike="noStrike" baseline="0" dirty="0">
                <a:solidFill>
                  <a:srgbClr val="00B0F0"/>
                </a:solidFill>
                <a:latin typeface="Verdana-BoldItalic"/>
              </a:rPr>
              <a:t>1</a:t>
            </a:r>
            <a:r>
              <a:rPr lang="en-IN" sz="1100" b="1" i="1" u="none" strike="noStrike" baseline="0" dirty="0">
                <a:solidFill>
                  <a:srgbClr val="FF66CC"/>
                </a:solidFill>
                <a:latin typeface="Verdana-BoldItalic"/>
              </a:rPr>
              <a:t> </a:t>
            </a:r>
            <a:r>
              <a:rPr lang="en-IN" sz="2000" b="0" i="0" u="none" strike="noStrike" baseline="0" dirty="0">
                <a:solidFill>
                  <a:srgbClr val="FF66CC"/>
                </a:solidFill>
                <a:latin typeface="Verdana" panose="020B0604030504040204" pitchFamily="34" charset="0"/>
              </a:rPr>
              <a:t>neurons in the first hidden layers, </a:t>
            </a:r>
            <a:r>
              <a:rPr lang="en-IN" sz="2000" b="1" i="1" u="none" strike="noStrike" baseline="0" dirty="0">
                <a:solidFill>
                  <a:srgbClr val="00B0F0"/>
                </a:solidFill>
                <a:latin typeface="Verdana" panose="020B0604030504040204" pitchFamily="34" charset="0"/>
              </a:rPr>
              <a:t>m2</a:t>
            </a:r>
            <a:r>
              <a:rPr lang="en-IN" sz="2000" b="0" i="0" u="none" strike="noStrike" baseline="0" dirty="0">
                <a:solidFill>
                  <a:srgbClr val="FF66CC"/>
                </a:solidFill>
                <a:latin typeface="Verdana" panose="020B0604030504040204" pitchFamily="34" charset="0"/>
              </a:rPr>
              <a:t> neurons in the second hidden layers, and </a:t>
            </a:r>
            <a:r>
              <a:rPr lang="en-IN" sz="2000" b="1" i="1" u="none" strike="noStrike" baseline="0" dirty="0">
                <a:solidFill>
                  <a:srgbClr val="00B0F0"/>
                </a:solidFill>
                <a:latin typeface="Verdana" panose="020B0604030504040204" pitchFamily="34" charset="0"/>
              </a:rPr>
              <a:t>n</a:t>
            </a:r>
          </a:p>
          <a:p>
            <a:pPr algn="l"/>
            <a:r>
              <a:rPr lang="en-IN" sz="2000" b="0" i="0" u="none" strike="noStrike" baseline="0" dirty="0">
                <a:solidFill>
                  <a:srgbClr val="FF66CC"/>
                </a:solidFill>
                <a:latin typeface="Verdana" panose="020B0604030504040204" pitchFamily="34" charset="0"/>
              </a:rPr>
              <a:t>output neurons in the output layers is written as </a:t>
            </a:r>
            <a:r>
              <a:rPr lang="en-IN" sz="2000" b="1" i="0" u="none" strike="noStrike" baseline="0" dirty="0">
                <a:solidFill>
                  <a:srgbClr val="00B0F0"/>
                </a:solidFill>
                <a:latin typeface="Verdana-Bold"/>
              </a:rPr>
              <a:t>(</a:t>
            </a:r>
            <a:r>
              <a:rPr lang="en-IN" sz="2000" b="1" i="1" u="none" strike="noStrike" baseline="0" dirty="0">
                <a:solidFill>
                  <a:srgbClr val="00B0F0"/>
                </a:solidFill>
                <a:latin typeface="Arial-BoldItalicMT"/>
              </a:rPr>
              <a:t>ℓ </a:t>
            </a:r>
            <a:r>
              <a:rPr lang="en-IN" sz="2000" b="1" i="1" u="none" strike="noStrike" baseline="0" dirty="0">
                <a:solidFill>
                  <a:srgbClr val="00B0F0"/>
                </a:solidFill>
                <a:latin typeface="Arial" panose="020B0604020202020204" pitchFamily="34" charset="0"/>
              </a:rPr>
              <a:t>- </a:t>
            </a:r>
            <a:r>
              <a:rPr lang="en-IN" sz="2000" b="1" i="0" u="none" strike="noStrike" baseline="0" dirty="0">
                <a:solidFill>
                  <a:srgbClr val="00B0F0"/>
                </a:solidFill>
                <a:latin typeface="Verdana-Bold"/>
              </a:rPr>
              <a:t>m</a:t>
            </a:r>
            <a:r>
              <a:rPr lang="en-IN" sz="1100" b="1" i="0" u="none" strike="noStrike" baseline="0" dirty="0">
                <a:solidFill>
                  <a:srgbClr val="00B0F0"/>
                </a:solidFill>
                <a:latin typeface="Verdana-Bold"/>
              </a:rPr>
              <a:t>1 </a:t>
            </a:r>
            <a:r>
              <a:rPr lang="en-IN" sz="2000" b="1" i="0" u="none" strike="noStrike" baseline="0" dirty="0">
                <a:solidFill>
                  <a:srgbClr val="00B0F0"/>
                </a:solidFill>
                <a:latin typeface="Verdana-Bold"/>
              </a:rPr>
              <a:t>- m</a:t>
            </a:r>
            <a:r>
              <a:rPr lang="en-IN" sz="1100" b="1" i="0" u="none" strike="noStrike" baseline="0" dirty="0">
                <a:solidFill>
                  <a:srgbClr val="00B0F0"/>
                </a:solidFill>
                <a:latin typeface="Verdana-Bold"/>
              </a:rPr>
              <a:t>2 </a:t>
            </a:r>
            <a:r>
              <a:rPr lang="en-IN" sz="2000" b="1" i="0" u="none" strike="noStrike" baseline="0" dirty="0">
                <a:solidFill>
                  <a:srgbClr val="00B0F0"/>
                </a:solidFill>
                <a:latin typeface="Verdana-Bold"/>
              </a:rPr>
              <a:t>– n )</a:t>
            </a:r>
            <a:r>
              <a:rPr lang="en-IN" sz="2000" b="1" i="0" u="none" strike="noStrike" baseline="0" dirty="0">
                <a:solidFill>
                  <a:srgbClr val="FF66CC"/>
                </a:solidFill>
                <a:latin typeface="Verdana-Bold"/>
              </a:rPr>
              <a:t>.</a:t>
            </a:r>
            <a:endParaRPr lang="en-IN" sz="3600" dirty="0">
              <a:solidFill>
                <a:srgbClr val="FF66CC"/>
              </a:solidFill>
            </a:endParaRPr>
          </a:p>
        </p:txBody>
      </p:sp>
    </p:spTree>
    <p:extLst>
      <p:ext uri="{BB962C8B-B14F-4D97-AF65-F5344CB8AC3E}">
        <p14:creationId xmlns:p14="http://schemas.microsoft.com/office/powerpoint/2010/main" val="355378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chemeClr val="accent4">
                <a:tint val="45000"/>
                <a:satMod val="400000"/>
              </a:schemeClr>
            </a:duotone>
          </a:blip>
          <a:srcRect l="18439" t="10961" r="17519" b="10177"/>
          <a:stretch/>
        </p:blipFill>
        <p:spPr>
          <a:xfrm>
            <a:off x="2259106" y="753034"/>
            <a:ext cx="7799294" cy="5405719"/>
          </a:xfrm>
          <a:prstGeom prst="rect">
            <a:avLst/>
          </a:prstGeom>
        </p:spPr>
      </p:pic>
    </p:spTree>
    <p:extLst>
      <p:ext uri="{BB962C8B-B14F-4D97-AF65-F5344CB8AC3E}">
        <p14:creationId xmlns:p14="http://schemas.microsoft.com/office/powerpoint/2010/main" val="808505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067666-CB5F-4E7F-87C2-A4D037F68A09}"/>
              </a:ext>
            </a:extLst>
          </p:cNvPr>
          <p:cNvSpPr>
            <a:spLocks noGrp="1"/>
          </p:cNvSpPr>
          <p:nvPr>
            <p:ph type="title"/>
          </p:nvPr>
        </p:nvSpPr>
        <p:spPr>
          <a:xfrm>
            <a:off x="1209822" y="0"/>
            <a:ext cx="8981689" cy="602359"/>
          </a:xfrm>
        </p:spPr>
        <p:txBody>
          <a:bodyPr/>
          <a:lstStyle/>
          <a:p>
            <a:pPr algn="ctr"/>
            <a:r>
              <a:rPr lang="en-IN" sz="3600" b="1" dirty="0">
                <a:solidFill>
                  <a:schemeClr val="accent1">
                    <a:lumMod val="60000"/>
                    <a:lumOff val="40000"/>
                  </a:schemeClr>
                </a:solidFill>
              </a:rPr>
              <a:t>3. Recurrent networks</a:t>
            </a:r>
          </a:p>
        </p:txBody>
      </p:sp>
      <p:sp>
        <p:nvSpPr>
          <p:cNvPr id="3" name="Content Placeholder 2">
            <a:extLst>
              <a:ext uri="{FF2B5EF4-FFF2-40B4-BE49-F238E27FC236}">
                <a16:creationId xmlns="" xmlns:a16="http://schemas.microsoft.com/office/drawing/2014/main" id="{C507C81A-C88A-44CE-A1F7-3E8CADC72FAB}"/>
              </a:ext>
            </a:extLst>
          </p:cNvPr>
          <p:cNvSpPr>
            <a:spLocks noGrp="1"/>
          </p:cNvSpPr>
          <p:nvPr>
            <p:ph idx="1"/>
          </p:nvPr>
        </p:nvSpPr>
        <p:spPr>
          <a:xfrm>
            <a:off x="8468750" y="1209821"/>
            <a:ext cx="3361091" cy="5064369"/>
          </a:xfrm>
        </p:spPr>
        <p:txBody>
          <a:bodyPr>
            <a:normAutofit/>
          </a:bodyPr>
          <a:lstStyle/>
          <a:p>
            <a:pP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The Recurrent Networks differ from feed-forward architecture. </a:t>
            </a:r>
          </a:p>
          <a:p>
            <a:pP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A Recurrent network has at least one feed back loop. </a:t>
            </a:r>
          </a:p>
          <a:p>
            <a:pPr>
              <a:buFont typeface="Wingdings" panose="05000000000000000000" pitchFamily="2" charset="2"/>
              <a:buChar char="q"/>
            </a:pPr>
            <a:r>
              <a:rPr lang="en-IN" sz="2000" b="0" i="0" u="none" strike="noStrike" baseline="0" dirty="0">
                <a:solidFill>
                  <a:srgbClr val="00B0F0"/>
                </a:solidFill>
                <a:latin typeface="Verdana" panose="020B0604030504040204" pitchFamily="34" charset="0"/>
              </a:rPr>
              <a:t>There could be neurons with self-feedback links; that is the output of a neuron is feedback into itself as input. </a:t>
            </a:r>
            <a:endParaRPr lang="en-IN" dirty="0">
              <a:solidFill>
                <a:srgbClr val="00B0F0"/>
              </a:solidFill>
            </a:endParaRPr>
          </a:p>
        </p:txBody>
      </p:sp>
      <p:pic>
        <p:nvPicPr>
          <p:cNvPr id="5" name="Picture 4">
            <a:extLst>
              <a:ext uri="{FF2B5EF4-FFF2-40B4-BE49-F238E27FC236}">
                <a16:creationId xmlns="" xmlns:a16="http://schemas.microsoft.com/office/drawing/2014/main" id="{A3948E29-3CA3-4805-8D1F-1DC4F0DD9E1F}"/>
              </a:ext>
            </a:extLst>
          </p:cNvPr>
          <p:cNvPicPr>
            <a:picLocks noChangeAspect="1"/>
          </p:cNvPicPr>
          <p:nvPr/>
        </p:nvPicPr>
        <p:blipFill>
          <a:blip r:embed="rId2">
            <a:lum bright="-20000" contrast="40000"/>
          </a:blip>
          <a:stretch>
            <a:fillRect/>
          </a:stretch>
        </p:blipFill>
        <p:spPr>
          <a:xfrm>
            <a:off x="886265" y="846061"/>
            <a:ext cx="7230795" cy="5502183"/>
          </a:xfrm>
          <a:prstGeom prst="rect">
            <a:avLst/>
          </a:prstGeom>
        </p:spPr>
      </p:pic>
    </p:spTree>
    <p:extLst>
      <p:ext uri="{BB962C8B-B14F-4D97-AF65-F5344CB8AC3E}">
        <p14:creationId xmlns:p14="http://schemas.microsoft.com/office/powerpoint/2010/main" val="780030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ABC6AB-40C9-4893-B6DB-4F59892C9E33}"/>
              </a:ext>
            </a:extLst>
          </p:cNvPr>
          <p:cNvSpPr>
            <a:spLocks noGrp="1"/>
          </p:cNvSpPr>
          <p:nvPr>
            <p:ph type="title"/>
          </p:nvPr>
        </p:nvSpPr>
        <p:spPr>
          <a:xfrm>
            <a:off x="1103312" y="452718"/>
            <a:ext cx="8947522" cy="658630"/>
          </a:xfrm>
        </p:spPr>
        <p:txBody>
          <a:bodyPr/>
          <a:lstStyle/>
          <a:p>
            <a:r>
              <a:rPr lang="en-IN" sz="4000" b="1" dirty="0">
                <a:solidFill>
                  <a:srgbClr val="FFC000"/>
                </a:solidFill>
              </a:rPr>
              <a:t>Characteristics of Neural Networks</a:t>
            </a:r>
          </a:p>
        </p:txBody>
      </p:sp>
      <p:sp>
        <p:nvSpPr>
          <p:cNvPr id="3" name="Content Placeholder 2">
            <a:extLst>
              <a:ext uri="{FF2B5EF4-FFF2-40B4-BE49-F238E27FC236}">
                <a16:creationId xmlns="" xmlns:a16="http://schemas.microsoft.com/office/drawing/2014/main" id="{71348C50-6F37-4DC3-829A-61605505B16D}"/>
              </a:ext>
            </a:extLst>
          </p:cNvPr>
          <p:cNvSpPr>
            <a:spLocks noGrp="1"/>
          </p:cNvSpPr>
          <p:nvPr>
            <p:ph idx="1"/>
          </p:nvPr>
        </p:nvSpPr>
        <p:spPr>
          <a:xfrm>
            <a:off x="717452" y="1477108"/>
            <a:ext cx="10353822" cy="4771291"/>
          </a:xfrm>
        </p:spPr>
        <p:txBody>
          <a:bodyPr>
            <a:normAutofit/>
          </a:bodyPr>
          <a:lstStyle/>
          <a:p>
            <a:r>
              <a:rPr lang="en-IN" b="1" dirty="0">
                <a:solidFill>
                  <a:srgbClr val="FF66CC"/>
                </a:solidFill>
              </a:rPr>
              <a:t>The NNs exhibits </a:t>
            </a:r>
            <a:r>
              <a:rPr lang="en-IN" b="1" dirty="0">
                <a:solidFill>
                  <a:srgbClr val="66FF33"/>
                </a:solidFill>
              </a:rPr>
              <a:t>mapping capabilities</a:t>
            </a:r>
            <a:r>
              <a:rPr lang="en-IN" b="1" dirty="0">
                <a:solidFill>
                  <a:srgbClr val="FF66CC"/>
                </a:solidFill>
              </a:rPr>
              <a:t>, that is they can map input patterns to their associated output patterns</a:t>
            </a:r>
          </a:p>
          <a:p>
            <a:r>
              <a:rPr lang="en-IN" b="1" dirty="0">
                <a:solidFill>
                  <a:srgbClr val="FF66CC"/>
                </a:solidFill>
              </a:rPr>
              <a:t>The </a:t>
            </a:r>
            <a:r>
              <a:rPr lang="en-IN" b="1" dirty="0">
                <a:solidFill>
                  <a:srgbClr val="66FF33"/>
                </a:solidFill>
              </a:rPr>
              <a:t>NNs learn by examples</a:t>
            </a:r>
            <a:r>
              <a:rPr lang="en-IN" b="1" dirty="0">
                <a:solidFill>
                  <a:srgbClr val="FF66CC"/>
                </a:solidFill>
              </a:rPr>
              <a:t>. Thus NN architectures can be trained with known examples of a problem before they are tested for their ‘inference’ capability on unknown instances of the problem. They can, therefore, identify new objects previously untrained.</a:t>
            </a:r>
          </a:p>
          <a:p>
            <a:r>
              <a:rPr lang="en-IN" b="1" dirty="0">
                <a:solidFill>
                  <a:srgbClr val="FF66CC"/>
                </a:solidFill>
              </a:rPr>
              <a:t>The NN possess </a:t>
            </a:r>
            <a:r>
              <a:rPr lang="en-IN" b="1" dirty="0">
                <a:solidFill>
                  <a:srgbClr val="66FF33"/>
                </a:solidFill>
              </a:rPr>
              <a:t>the capability to generalize</a:t>
            </a:r>
            <a:r>
              <a:rPr lang="en-IN" b="1" dirty="0">
                <a:solidFill>
                  <a:srgbClr val="FF66CC"/>
                </a:solidFill>
              </a:rPr>
              <a:t>. Thus they can predict new outcomes from past trends. </a:t>
            </a:r>
          </a:p>
          <a:p>
            <a:r>
              <a:rPr lang="en-IN" b="1" dirty="0">
                <a:solidFill>
                  <a:srgbClr val="FF66CC"/>
                </a:solidFill>
              </a:rPr>
              <a:t>The NN are </a:t>
            </a:r>
            <a:r>
              <a:rPr lang="en-IN" b="1" dirty="0">
                <a:solidFill>
                  <a:srgbClr val="66FF33"/>
                </a:solidFill>
              </a:rPr>
              <a:t>robust systems and are fault tolerant</a:t>
            </a:r>
            <a:r>
              <a:rPr lang="en-IN" b="1" dirty="0">
                <a:solidFill>
                  <a:srgbClr val="FF66CC"/>
                </a:solidFill>
              </a:rPr>
              <a:t>. They can therefor, recall full patterns from incomplete, partial or noisy patterns.</a:t>
            </a:r>
          </a:p>
          <a:p>
            <a:r>
              <a:rPr lang="en-IN" b="1" dirty="0">
                <a:solidFill>
                  <a:srgbClr val="FF66CC"/>
                </a:solidFill>
              </a:rPr>
              <a:t>The NNs can </a:t>
            </a:r>
            <a:r>
              <a:rPr lang="en-IN" b="1" dirty="0">
                <a:solidFill>
                  <a:srgbClr val="66FF33"/>
                </a:solidFill>
              </a:rPr>
              <a:t>process information in parallel</a:t>
            </a:r>
            <a:r>
              <a:rPr lang="en-IN" b="1" dirty="0">
                <a:solidFill>
                  <a:srgbClr val="FF66CC"/>
                </a:solidFill>
              </a:rPr>
              <a:t>, at high speed, and in a distributed manner</a:t>
            </a:r>
          </a:p>
        </p:txBody>
      </p:sp>
    </p:spTree>
    <p:extLst>
      <p:ext uri="{BB962C8B-B14F-4D97-AF65-F5344CB8AC3E}">
        <p14:creationId xmlns:p14="http://schemas.microsoft.com/office/powerpoint/2010/main" val="458145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1FBBCE-22EA-40FA-8B79-CF233DC841CC}"/>
              </a:ext>
            </a:extLst>
          </p:cNvPr>
          <p:cNvSpPr>
            <a:spLocks noGrp="1"/>
          </p:cNvSpPr>
          <p:nvPr>
            <p:ph type="title"/>
          </p:nvPr>
        </p:nvSpPr>
        <p:spPr>
          <a:xfrm>
            <a:off x="185531" y="452718"/>
            <a:ext cx="11728174" cy="1400530"/>
          </a:xfrm>
        </p:spPr>
        <p:txBody>
          <a:bodyPr/>
          <a:lstStyle/>
          <a:p>
            <a:pPr algn="ctr"/>
            <a:r>
              <a:rPr lang="en-IN" sz="3200" b="1" dirty="0">
                <a:solidFill>
                  <a:srgbClr val="FFC000"/>
                </a:solidFill>
              </a:rPr>
              <a:t>Single layer neural network system: Perceptron  </a:t>
            </a:r>
          </a:p>
        </p:txBody>
      </p:sp>
      <p:sp>
        <p:nvSpPr>
          <p:cNvPr id="3" name="Content Placeholder 2">
            <a:extLst>
              <a:ext uri="{FF2B5EF4-FFF2-40B4-BE49-F238E27FC236}">
                <a16:creationId xmlns="" xmlns:a16="http://schemas.microsoft.com/office/drawing/2014/main" id="{81FF3A0B-DA1E-4F8E-9E1A-4304523194E5}"/>
              </a:ext>
            </a:extLst>
          </p:cNvPr>
          <p:cNvSpPr>
            <a:spLocks noGrp="1"/>
          </p:cNvSpPr>
          <p:nvPr>
            <p:ph idx="1"/>
          </p:nvPr>
        </p:nvSpPr>
        <p:spPr>
          <a:xfrm>
            <a:off x="278295" y="1258958"/>
            <a:ext cx="11635410" cy="5146324"/>
          </a:xfrm>
        </p:spPr>
        <p:txBody>
          <a:bodyPr>
            <a:normAutofit/>
          </a:bodyPr>
          <a:lstStyle/>
          <a:p>
            <a:pPr algn="just"/>
            <a:r>
              <a:rPr lang="en-IN" b="1" dirty="0">
                <a:solidFill>
                  <a:schemeClr val="tx2">
                    <a:lumMod val="75000"/>
                  </a:schemeClr>
                </a:solidFill>
              </a:rPr>
              <a:t>One of the earliest network model proposed by Rosenblatt in 1962.</a:t>
            </a:r>
          </a:p>
          <a:p>
            <a:pPr algn="just"/>
            <a:r>
              <a:rPr lang="en-IN" b="1" dirty="0">
                <a:solidFill>
                  <a:schemeClr val="tx2">
                    <a:lumMod val="75000"/>
                  </a:schemeClr>
                </a:solidFill>
              </a:rPr>
              <a:t>The perceptron algorithm was designed to classify visual inputs, categorizing subjects into one of two types and separating groups with a line.</a:t>
            </a:r>
          </a:p>
          <a:p>
            <a:pPr algn="just"/>
            <a:r>
              <a:rPr lang="en-IN" b="1" dirty="0">
                <a:solidFill>
                  <a:schemeClr val="tx2">
                    <a:lumMod val="75000"/>
                  </a:schemeClr>
                </a:solidFill>
              </a:rPr>
              <a:t>Capable to classify patterns.</a:t>
            </a:r>
          </a:p>
          <a:p>
            <a:pPr algn="just"/>
            <a:r>
              <a:rPr lang="en-IN" b="1" dirty="0">
                <a:solidFill>
                  <a:schemeClr val="tx2">
                    <a:lumMod val="75000"/>
                  </a:schemeClr>
                </a:solidFill>
              </a:rPr>
              <a:t>A single perceptron can only be used to implement linearly separable functions. </a:t>
            </a:r>
          </a:p>
          <a:p>
            <a:pPr algn="just"/>
            <a:r>
              <a:rPr lang="en-IN" b="1" dirty="0">
                <a:solidFill>
                  <a:schemeClr val="tx2">
                    <a:lumMod val="75000"/>
                  </a:schemeClr>
                </a:solidFill>
              </a:rPr>
              <a:t>It takes both real and Boolean inputs and associates a set of weights to them, along with a bias</a:t>
            </a:r>
          </a:p>
          <a:p>
            <a:pPr marL="0" indent="0" algn="just">
              <a:buNone/>
            </a:pPr>
            <a:r>
              <a:rPr lang="en-IN" b="1" dirty="0">
                <a:solidFill>
                  <a:srgbClr val="009999"/>
                </a:solidFill>
              </a:rPr>
              <a:t>Definition :</a:t>
            </a:r>
            <a:r>
              <a:rPr lang="en-IN" b="1" dirty="0">
                <a:solidFill>
                  <a:schemeClr val="tx2">
                    <a:lumMod val="75000"/>
                  </a:schemeClr>
                </a:solidFill>
              </a:rPr>
              <a:t> </a:t>
            </a:r>
            <a:r>
              <a:rPr lang="en-IN" b="1" dirty="0">
                <a:solidFill>
                  <a:srgbClr val="CC3300"/>
                </a:solidFill>
              </a:rPr>
              <a:t>An arrangement of one input layer of neurons feed forward to one output layer of neurons is known as Single Layer Perceptron. </a:t>
            </a:r>
          </a:p>
          <a:p>
            <a:pPr marL="0" indent="0" algn="just">
              <a:buNone/>
            </a:pPr>
            <a:endParaRPr lang="en-IN" sz="2400" b="1" dirty="0">
              <a:solidFill>
                <a:schemeClr val="tx2">
                  <a:lumMod val="75000"/>
                </a:schemeClr>
              </a:solidFill>
            </a:endParaRPr>
          </a:p>
          <a:p>
            <a:endParaRPr lang="en-IN" dirty="0"/>
          </a:p>
        </p:txBody>
      </p:sp>
      <p:pic>
        <p:nvPicPr>
          <p:cNvPr id="4" name="Picture 3">
            <a:extLst>
              <a:ext uri="{FF2B5EF4-FFF2-40B4-BE49-F238E27FC236}">
                <a16:creationId xmlns="" xmlns:a16="http://schemas.microsoft.com/office/drawing/2014/main" id="{8F45AFE5-5FB8-49D6-B33B-5AE05D1B117E}"/>
              </a:ext>
            </a:extLst>
          </p:cNvPr>
          <p:cNvPicPr>
            <a:picLocks noChangeAspect="1"/>
          </p:cNvPicPr>
          <p:nvPr/>
        </p:nvPicPr>
        <p:blipFill>
          <a:blip r:embed="rId2"/>
          <a:stretch>
            <a:fillRect/>
          </a:stretch>
        </p:blipFill>
        <p:spPr>
          <a:xfrm>
            <a:off x="2084510" y="5004753"/>
            <a:ext cx="7413379" cy="1396105"/>
          </a:xfrm>
          <a:prstGeom prst="rect">
            <a:avLst/>
          </a:prstGeom>
        </p:spPr>
      </p:pic>
    </p:spTree>
    <p:extLst>
      <p:ext uri="{BB962C8B-B14F-4D97-AF65-F5344CB8AC3E}">
        <p14:creationId xmlns:p14="http://schemas.microsoft.com/office/powerpoint/2010/main" val="448159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1ACEBA4-14E0-4CFB-AE7B-C67553D67C5A}"/>
              </a:ext>
            </a:extLst>
          </p:cNvPr>
          <p:cNvPicPr>
            <a:picLocks noGrp="1" noChangeAspect="1"/>
          </p:cNvPicPr>
          <p:nvPr>
            <p:ph idx="1"/>
          </p:nvPr>
        </p:nvPicPr>
        <p:blipFill rotWithShape="1">
          <a:blip r:embed="rId2"/>
          <a:srcRect r="3080"/>
          <a:stretch/>
        </p:blipFill>
        <p:spPr>
          <a:xfrm>
            <a:off x="1431429" y="608427"/>
            <a:ext cx="7553545" cy="5641145"/>
          </a:xfrm>
          <a:prstGeom prst="rect">
            <a:avLst/>
          </a:prstGeom>
        </p:spPr>
      </p:pic>
    </p:spTree>
    <p:extLst>
      <p:ext uri="{BB962C8B-B14F-4D97-AF65-F5344CB8AC3E}">
        <p14:creationId xmlns:p14="http://schemas.microsoft.com/office/powerpoint/2010/main" val="31403164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46201B3-A0CD-47FA-8E86-0A920F0575A6}"/>
              </a:ext>
            </a:extLst>
          </p:cNvPr>
          <p:cNvPicPr>
            <a:picLocks noGrp="1" noChangeAspect="1"/>
          </p:cNvPicPr>
          <p:nvPr>
            <p:ph idx="1"/>
          </p:nvPr>
        </p:nvPicPr>
        <p:blipFill rotWithShape="1">
          <a:blip r:embed="rId2">
            <a:lum bright="-20000" contrast="40000"/>
          </a:blip>
          <a:srcRect r="6988"/>
          <a:stretch/>
        </p:blipFill>
        <p:spPr>
          <a:xfrm>
            <a:off x="506436" y="654102"/>
            <a:ext cx="11279327" cy="5865967"/>
          </a:xfrm>
        </p:spPr>
      </p:pic>
    </p:spTree>
    <p:extLst>
      <p:ext uri="{BB962C8B-B14F-4D97-AF65-F5344CB8AC3E}">
        <p14:creationId xmlns:p14="http://schemas.microsoft.com/office/powerpoint/2010/main" val="24965742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45561E5-801E-44EB-9868-C93CFAD9FB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20000"/>
                    </a14:imgEffect>
                  </a14:imgLayer>
                </a14:imgProps>
              </a:ext>
            </a:extLst>
          </a:blip>
          <a:stretch>
            <a:fillRect/>
          </a:stretch>
        </p:blipFill>
        <p:spPr>
          <a:xfrm>
            <a:off x="1983545" y="178932"/>
            <a:ext cx="7863840" cy="6474807"/>
          </a:xfrm>
          <a:prstGeom prst="rect">
            <a:avLst/>
          </a:prstGeom>
        </p:spPr>
      </p:pic>
    </p:spTree>
    <p:extLst>
      <p:ext uri="{BB962C8B-B14F-4D97-AF65-F5344CB8AC3E}">
        <p14:creationId xmlns:p14="http://schemas.microsoft.com/office/powerpoint/2010/main" val="37724597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8524E74-31E6-4010-AB5C-F6892C52A6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Lst>
          </a:blip>
          <a:stretch>
            <a:fillRect/>
          </a:stretch>
        </p:blipFill>
        <p:spPr>
          <a:xfrm>
            <a:off x="1775792" y="448837"/>
            <a:ext cx="7818782" cy="6250436"/>
          </a:xfrm>
          <a:prstGeom prst="rect">
            <a:avLst/>
          </a:prstGeom>
        </p:spPr>
      </p:pic>
    </p:spTree>
    <p:extLst>
      <p:ext uri="{BB962C8B-B14F-4D97-AF65-F5344CB8AC3E}">
        <p14:creationId xmlns:p14="http://schemas.microsoft.com/office/powerpoint/2010/main" val="23414380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5888296-6616-45A5-BCE4-063844E6ED9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Lst>
          </a:blip>
          <a:stretch>
            <a:fillRect/>
          </a:stretch>
        </p:blipFill>
        <p:spPr>
          <a:xfrm>
            <a:off x="1113626" y="532522"/>
            <a:ext cx="9964747" cy="579295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D4902C66-9DC9-4DD1-8898-39AFB33FE8EA}"/>
                  </a:ext>
                </a:extLst>
              </p14:cNvPr>
              <p14:cNvContentPartPr/>
              <p14:nvPr/>
            </p14:nvContentPartPr>
            <p14:xfrm>
              <a:off x="9224280" y="2786040"/>
              <a:ext cx="420120" cy="312840"/>
            </p14:xfrm>
          </p:contentPart>
        </mc:Choice>
        <mc:Fallback xmlns="">
          <p:pic>
            <p:nvPicPr>
              <p:cNvPr id="2" name="Ink 1">
                <a:extLst>
                  <a:ext uri="{FF2B5EF4-FFF2-40B4-BE49-F238E27FC236}">
                    <a16:creationId xmlns:a16="http://schemas.microsoft.com/office/drawing/2014/main" id="{D4902C66-9DC9-4DD1-8898-39AFB33FE8EA}"/>
                  </a:ext>
                </a:extLst>
              </p:cNvPr>
              <p:cNvPicPr/>
              <p:nvPr/>
            </p:nvPicPr>
            <p:blipFill>
              <a:blip r:embed="rId5"/>
              <a:stretch>
                <a:fillRect/>
              </a:stretch>
            </p:blipFill>
            <p:spPr>
              <a:xfrm>
                <a:off x="9214920" y="2776680"/>
                <a:ext cx="438840" cy="331560"/>
              </a:xfrm>
              <a:prstGeom prst="rect">
                <a:avLst/>
              </a:prstGeom>
            </p:spPr>
          </p:pic>
        </mc:Fallback>
      </mc:AlternateContent>
    </p:spTree>
    <p:extLst>
      <p:ext uri="{BB962C8B-B14F-4D97-AF65-F5344CB8AC3E}">
        <p14:creationId xmlns:p14="http://schemas.microsoft.com/office/powerpoint/2010/main" val="38454267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0F6A28A-00B6-4CDE-8C93-585C1639977C}"/>
              </a:ext>
            </a:extLst>
          </p:cNvPr>
          <p:cNvSpPr>
            <a:spLocks noGrp="1"/>
          </p:cNvSpPr>
          <p:nvPr>
            <p:ph idx="1"/>
          </p:nvPr>
        </p:nvSpPr>
        <p:spPr>
          <a:xfrm>
            <a:off x="185531" y="530088"/>
            <a:ext cx="11502886" cy="5718312"/>
          </a:xfrm>
        </p:spPr>
        <p:txBody>
          <a:bodyPr>
            <a:normAutofit/>
          </a:bodyPr>
          <a:lstStyle/>
          <a:p>
            <a:pPr marL="0" indent="0">
              <a:buNone/>
            </a:pPr>
            <a:r>
              <a:rPr lang="en-IN" altLang="en-US" sz="2800" b="1" i="1" dirty="0">
                <a:solidFill>
                  <a:srgbClr val="67E222"/>
                </a:solidFill>
                <a:latin typeface="Times New Roman" panose="02020603050405020304" pitchFamily="18" charset="0"/>
                <a:cs typeface="Times New Roman" panose="02020603050405020304" pitchFamily="18" charset="0"/>
              </a:rPr>
              <a:t>References:</a:t>
            </a:r>
          </a:p>
          <a:p>
            <a:pPr marL="0" indent="0">
              <a:buNone/>
            </a:pPr>
            <a:endParaRPr lang="en-IN" altLang="en-US" dirty="0"/>
          </a:p>
          <a:p>
            <a:pPr marL="0" indent="0">
              <a:lnSpc>
                <a:spcPct val="150000"/>
              </a:lnSpc>
              <a:spcBef>
                <a:spcPts val="1200"/>
              </a:spcBef>
              <a:spcAft>
                <a:spcPts val="1200"/>
              </a:spcAft>
              <a:buNone/>
            </a:pPr>
            <a:r>
              <a:rPr lang="en-IN" i="1" dirty="0" err="1">
                <a:solidFill>
                  <a:srgbClr val="000080"/>
                </a:solidFill>
                <a:latin typeface="Verdana" panose="020B0604030504040204" pitchFamily="34" charset="0"/>
              </a:rPr>
              <a:t>Ethem</a:t>
            </a:r>
            <a:r>
              <a:rPr lang="en-IN" i="1" dirty="0">
                <a:solidFill>
                  <a:srgbClr val="000080"/>
                </a:solidFill>
                <a:latin typeface="Verdana" panose="020B0604030504040204" pitchFamily="34" charset="0"/>
              </a:rPr>
              <a:t> </a:t>
            </a:r>
            <a:r>
              <a:rPr lang="en-IN" i="1" dirty="0" err="1">
                <a:solidFill>
                  <a:srgbClr val="000080"/>
                </a:solidFill>
                <a:latin typeface="Verdana" panose="020B0604030504040204" pitchFamily="34" charset="0"/>
              </a:rPr>
              <a:t>Alpaydin</a:t>
            </a:r>
            <a:r>
              <a:rPr lang="en-IN" i="1" dirty="0">
                <a:solidFill>
                  <a:srgbClr val="000080"/>
                </a:solidFill>
                <a:latin typeface="Verdana" panose="020B0604030504040204" pitchFamily="34" charset="0"/>
              </a:rPr>
              <a:t>, Introduction to Machine Learning , MIT Press, Prentice Hall of India, Third Edition 2014. </a:t>
            </a:r>
          </a:p>
          <a:p>
            <a:pPr marL="0" indent="0">
              <a:lnSpc>
                <a:spcPct val="150000"/>
              </a:lnSpc>
              <a:spcBef>
                <a:spcPts val="1200"/>
              </a:spcBef>
              <a:spcAft>
                <a:spcPts val="1200"/>
              </a:spcAft>
              <a:buNone/>
            </a:pPr>
            <a:r>
              <a:rPr lang="en-IN" i="1" dirty="0" smtClean="0">
                <a:solidFill>
                  <a:srgbClr val="000080"/>
                </a:solidFill>
                <a:latin typeface="Verdana" panose="020B0604030504040204" pitchFamily="34" charset="0"/>
              </a:rPr>
              <a:t>J. </a:t>
            </a:r>
            <a:r>
              <a:rPr lang="en-IN" i="1" dirty="0">
                <a:solidFill>
                  <a:srgbClr val="000080"/>
                </a:solidFill>
                <a:latin typeface="Verdana" panose="020B0604030504040204" pitchFamily="34" charset="0"/>
              </a:rPr>
              <a:t>Han, J. Pei, &amp; M. </a:t>
            </a:r>
            <a:r>
              <a:rPr lang="en-IN" i="1" dirty="0" err="1">
                <a:solidFill>
                  <a:srgbClr val="000080"/>
                </a:solidFill>
                <a:latin typeface="Verdana" panose="020B0604030504040204" pitchFamily="34" charset="0"/>
              </a:rPr>
              <a:t>Kamber</a:t>
            </a:r>
            <a:r>
              <a:rPr lang="en-IN" i="1" dirty="0">
                <a:solidFill>
                  <a:srgbClr val="000080"/>
                </a:solidFill>
                <a:latin typeface="Verdana" panose="020B0604030504040204" pitchFamily="34" charset="0"/>
              </a:rPr>
              <a:t>, (2011). Data mining: concepts and techniques. Elsevier.</a:t>
            </a:r>
          </a:p>
          <a:p>
            <a:pPr marL="0" indent="0">
              <a:lnSpc>
                <a:spcPct val="150000"/>
              </a:lnSpc>
              <a:spcBef>
                <a:spcPts val="1200"/>
              </a:spcBef>
              <a:spcAft>
                <a:spcPts val="1200"/>
              </a:spcAft>
              <a:buNone/>
            </a:pPr>
            <a:r>
              <a:rPr lang="en-IN" altLang="en-US" sz="2000" i="1" dirty="0" smtClean="0">
                <a:solidFill>
                  <a:srgbClr val="000080"/>
                </a:solidFill>
                <a:latin typeface="Verdana" panose="020B0604030504040204" pitchFamily="34" charset="0"/>
              </a:rPr>
              <a:t>J-S </a:t>
            </a:r>
            <a:r>
              <a:rPr lang="en-IN" altLang="en-US" sz="2000" i="1" dirty="0">
                <a:solidFill>
                  <a:srgbClr val="000080"/>
                </a:solidFill>
                <a:latin typeface="Verdana" panose="020B0604030504040204" pitchFamily="34" charset="0"/>
              </a:rPr>
              <a:t>R Jang and C-T Sun, Neuro-Fuzzy and Soft Computing, Prentice Hall, 1997</a:t>
            </a:r>
          </a:p>
          <a:p>
            <a:pPr marL="0" indent="0">
              <a:lnSpc>
                <a:spcPct val="150000"/>
              </a:lnSpc>
              <a:spcBef>
                <a:spcPts val="1200"/>
              </a:spcBef>
              <a:spcAft>
                <a:spcPts val="1200"/>
              </a:spcAft>
              <a:buNone/>
            </a:pPr>
            <a:r>
              <a:rPr lang="en-US" altLang="en-US" sz="2000" i="1" dirty="0">
                <a:solidFill>
                  <a:srgbClr val="000080"/>
                </a:solidFill>
                <a:latin typeface="Verdana" panose="020B0604030504040204" pitchFamily="34" charset="0"/>
              </a:rPr>
              <a:t>S. </a:t>
            </a:r>
            <a:r>
              <a:rPr lang="en-US" altLang="en-US" sz="2000" i="1" dirty="0" err="1">
                <a:solidFill>
                  <a:srgbClr val="000080"/>
                </a:solidFill>
                <a:latin typeface="Verdana" panose="020B0604030504040204" pitchFamily="34" charset="0"/>
              </a:rPr>
              <a:t>Rajasekaran</a:t>
            </a:r>
            <a:r>
              <a:rPr lang="en-US" altLang="en-US" sz="2000" i="1" dirty="0">
                <a:solidFill>
                  <a:srgbClr val="000080"/>
                </a:solidFill>
                <a:latin typeface="Verdana" panose="020B0604030504040204" pitchFamily="34" charset="0"/>
              </a:rPr>
              <a:t> and G.A. </a:t>
            </a:r>
            <a:r>
              <a:rPr lang="en-US" altLang="en-US" sz="2000" i="1" dirty="0" err="1">
                <a:solidFill>
                  <a:srgbClr val="000080"/>
                </a:solidFill>
                <a:latin typeface="Verdana" panose="020B0604030504040204" pitchFamily="34" charset="0"/>
              </a:rPr>
              <a:t>Vijayalaksmi</a:t>
            </a:r>
            <a:r>
              <a:rPr lang="en-US" altLang="en-US" sz="2000" i="1" dirty="0">
                <a:solidFill>
                  <a:srgbClr val="000080"/>
                </a:solidFill>
                <a:latin typeface="Verdana" panose="020B0604030504040204" pitchFamily="34" charset="0"/>
              </a:rPr>
              <a:t> Pai ,Neural Network, Fuzzy Logic, and Genetic Algorithms - Synthesis and Applications, (2005), Prentice Hall.</a:t>
            </a:r>
            <a:endParaRPr lang="en-IN" altLang="en-US" dirty="0"/>
          </a:p>
          <a:p>
            <a:endParaRPr lang="en-IN" dirty="0"/>
          </a:p>
        </p:txBody>
      </p:sp>
    </p:spTree>
    <p:extLst>
      <p:ext uri="{BB962C8B-B14F-4D97-AF65-F5344CB8AC3E}">
        <p14:creationId xmlns:p14="http://schemas.microsoft.com/office/powerpoint/2010/main" val="175043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57219" y="225274"/>
            <a:ext cx="10077561" cy="6407451"/>
          </a:xfrm>
          <a:prstGeom prst="rect">
            <a:avLst/>
          </a:prstGeom>
        </p:spPr>
      </p:pic>
    </p:spTree>
    <p:extLst>
      <p:ext uri="{BB962C8B-B14F-4D97-AF65-F5344CB8AC3E}">
        <p14:creationId xmlns:p14="http://schemas.microsoft.com/office/powerpoint/2010/main" val="153642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rgbClr val="008080">
                <a:tint val="45000"/>
                <a:satMod val="400000"/>
              </a:srgbClr>
            </a:duotone>
          </a:blip>
          <a:srcRect l="8824" t="24693" r="17169" b="10569"/>
          <a:stretch/>
        </p:blipFill>
        <p:spPr>
          <a:xfrm>
            <a:off x="430305" y="779930"/>
            <a:ext cx="11201400" cy="5508886"/>
          </a:xfrm>
          <a:prstGeom prst="rect">
            <a:avLst/>
          </a:prstGeom>
        </p:spPr>
      </p:pic>
    </p:spTree>
    <p:extLst>
      <p:ext uri="{BB962C8B-B14F-4D97-AF65-F5344CB8AC3E}">
        <p14:creationId xmlns:p14="http://schemas.microsoft.com/office/powerpoint/2010/main" val="228996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F7AFDADC81C47A27F781F6402B2A6" ma:contentTypeVersion="2" ma:contentTypeDescription="Create a new document." ma:contentTypeScope="" ma:versionID="3ce955a88178b492ee14993e32848905">
  <xsd:schema xmlns:xsd="http://www.w3.org/2001/XMLSchema" xmlns:xs="http://www.w3.org/2001/XMLSchema" xmlns:p="http://schemas.microsoft.com/office/2006/metadata/properties" xmlns:ns2="c151c3a7-67d3-440a-a688-131afd75b4e2" targetNamespace="http://schemas.microsoft.com/office/2006/metadata/properties" ma:root="true" ma:fieldsID="ff30281adadbc258cfcb4b8d4ab72ebf" ns2:_="">
    <xsd:import namespace="c151c3a7-67d3-440a-a688-131afd75b4e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51c3a7-67d3-440a-a688-131afd75b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FF48DA-0683-4E2D-921D-9C629C12FA19}"/>
</file>

<file path=customXml/itemProps2.xml><?xml version="1.0" encoding="utf-8"?>
<ds:datastoreItem xmlns:ds="http://schemas.openxmlformats.org/officeDocument/2006/customXml" ds:itemID="{FE7294E7-E952-4BA1-8D8F-687ABA8E518F}"/>
</file>

<file path=customXml/itemProps3.xml><?xml version="1.0" encoding="utf-8"?>
<ds:datastoreItem xmlns:ds="http://schemas.openxmlformats.org/officeDocument/2006/customXml" ds:itemID="{D1056039-775D-40F4-AF72-C09BE5629214}"/>
</file>

<file path=docProps/app.xml><?xml version="1.0" encoding="utf-8"?>
<Properties xmlns="http://schemas.openxmlformats.org/officeDocument/2006/extended-properties" xmlns:vt="http://schemas.openxmlformats.org/officeDocument/2006/docPropsVTypes">
  <Template>Ion</Template>
  <TotalTime>8230</TotalTime>
  <Words>3184</Words>
  <Application>Microsoft Office PowerPoint</Application>
  <PresentationFormat>Widescreen</PresentationFormat>
  <Paragraphs>301</Paragraphs>
  <Slides>78</Slides>
  <Notes>0</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78</vt:i4>
      </vt:variant>
    </vt:vector>
  </HeadingPairs>
  <TitlesOfParts>
    <vt:vector size="110" baseType="lpstr">
      <vt:lpstr>Agency FB</vt:lpstr>
      <vt:lpstr>Arial</vt:lpstr>
      <vt:lpstr>Arial</vt:lpstr>
      <vt:lpstr>Arial-BoldItalicMT</vt:lpstr>
      <vt:lpstr>Cambria Math</vt:lpstr>
      <vt:lpstr>Century Gothic</vt:lpstr>
      <vt:lpstr>CMBX10</vt:lpstr>
      <vt:lpstr>CMBX12</vt:lpstr>
      <vt:lpstr>CMMI10</vt:lpstr>
      <vt:lpstr>CMMI7</vt:lpstr>
      <vt:lpstr>CMR10</vt:lpstr>
      <vt:lpstr>CMR7</vt:lpstr>
      <vt:lpstr>CMSS10</vt:lpstr>
      <vt:lpstr>CMSSBX10</vt:lpstr>
      <vt:lpstr>CMSY10</vt:lpstr>
      <vt:lpstr>inherit</vt:lpstr>
      <vt:lpstr>Lato</vt:lpstr>
      <vt:lpstr>LucidaBright</vt:lpstr>
      <vt:lpstr>LucidaBright-Demi</vt:lpstr>
      <vt:lpstr>Minion-Italic</vt:lpstr>
      <vt:lpstr>Minion-Regular</vt:lpstr>
      <vt:lpstr>MTSY</vt:lpstr>
      <vt:lpstr>philosopher</vt:lpstr>
      <vt:lpstr>pt sans</vt:lpstr>
      <vt:lpstr>Times New Roman</vt:lpstr>
      <vt:lpstr>Verdana</vt:lpstr>
      <vt:lpstr>Verdana-Bold</vt:lpstr>
      <vt:lpstr>Verdana-BoldItalic</vt:lpstr>
      <vt:lpstr>Verdana-Italic</vt:lpstr>
      <vt:lpstr>Wingdings</vt:lpstr>
      <vt:lpstr>Wingdings 3</vt:lpstr>
      <vt:lpstr>Ion</vt:lpstr>
      <vt:lpstr>Applied Machine Learning Unit 2 –Part 1</vt:lpstr>
      <vt:lpstr>PowerPoint Presentation</vt:lpstr>
      <vt:lpstr>Learning a Class from 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vt:lpstr>
      <vt:lpstr>PowerPoint Presentation</vt:lpstr>
      <vt:lpstr>Decision Tree</vt:lpstr>
      <vt:lpstr>Partitioning based on the splitting criterion</vt:lpstr>
      <vt:lpstr>Decision Trees</vt:lpstr>
      <vt:lpstr>Decision Trees</vt:lpstr>
      <vt:lpstr>PowerPoint Presentation</vt:lpstr>
      <vt:lpstr>Regression </vt:lpstr>
      <vt:lpstr>Simple Linear Regression</vt:lpstr>
      <vt:lpstr>PowerPoint Presentation</vt:lpstr>
      <vt:lpstr>PowerPoint Presentation</vt:lpstr>
      <vt:lpstr>PowerPoint Presentation</vt:lpstr>
      <vt:lpstr>PowerPoint Presentation</vt:lpstr>
      <vt:lpstr>Goodness of fit – R2</vt:lpstr>
      <vt:lpstr>Goodness of fit – R2</vt:lpstr>
      <vt:lpstr>PowerPoint Presentation</vt:lpstr>
      <vt:lpstr>PowerPoint Presentation</vt:lpstr>
      <vt:lpstr>PowerPoint Presentation</vt:lpstr>
      <vt:lpstr>PowerPoint Presentation</vt:lpstr>
      <vt:lpstr>Mean Squared Error</vt:lpstr>
      <vt:lpstr>Mean Squared Error Definition </vt:lpstr>
      <vt:lpstr>Mean Squared Error </vt:lpstr>
      <vt:lpstr>Mean Squared Error</vt:lpstr>
      <vt:lpstr>PowerPoint Presentation</vt:lpstr>
      <vt:lpstr>PowerPoint Presentation</vt:lpstr>
      <vt:lpstr>PowerPoint Presentation</vt:lpstr>
      <vt:lpstr>Logistic regression</vt:lpstr>
      <vt:lpstr>PowerPoint Presentation</vt:lpstr>
      <vt:lpstr>PowerPoint Presentation</vt:lpstr>
      <vt:lpstr>PowerPoint Presentation</vt:lpstr>
      <vt:lpstr>Classification</vt:lpstr>
      <vt:lpstr>PowerPoint Presentation</vt:lpstr>
      <vt:lpstr>Decision Tree</vt:lpstr>
      <vt:lpstr>Partitioning based on the splitting criterion</vt:lpstr>
      <vt:lpstr>Support Vector Machines (SVM)</vt:lpstr>
      <vt:lpstr>PowerPoint Presentation</vt:lpstr>
      <vt:lpstr>PowerPoint Presentation</vt:lpstr>
      <vt:lpstr>PowerPoint Presentation</vt:lpstr>
      <vt:lpstr>Clustering</vt:lpstr>
      <vt:lpstr>A Model of A Single Neuron </vt:lpstr>
      <vt:lpstr>PowerPoint Presentation</vt:lpstr>
      <vt:lpstr>Artificial Neuron - Basic Elements </vt:lpstr>
      <vt:lpstr>Role of the Activation functions in Neural Networks </vt:lpstr>
      <vt:lpstr>PowerPoint Presentation</vt:lpstr>
      <vt:lpstr>PowerPoint Presentation</vt:lpstr>
      <vt:lpstr>PowerPoint Presentation</vt:lpstr>
      <vt:lpstr>Sigmoidal Function (S-shape function)  </vt:lpstr>
      <vt:lpstr>PowerPoint Presentation</vt:lpstr>
      <vt:lpstr>PowerPoint Presentation</vt:lpstr>
      <vt:lpstr>Example 2</vt:lpstr>
      <vt:lpstr>Example 3</vt:lpstr>
      <vt:lpstr>PowerPoint Presentation</vt:lpstr>
      <vt:lpstr>PowerPoint Presentation</vt:lpstr>
      <vt:lpstr>PowerPoint Presentation</vt:lpstr>
      <vt:lpstr>2. Multilayer Feedforward Network </vt:lpstr>
      <vt:lpstr>PowerPoint Presentation</vt:lpstr>
      <vt:lpstr>3. Recurrent networks</vt:lpstr>
      <vt:lpstr>Characteristics of Neural Networks</vt:lpstr>
      <vt:lpstr>Single layer neural network system: Perceptron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100292</dc:creator>
  <cp:lastModifiedBy>Simi V.R.</cp:lastModifiedBy>
  <cp:revision>109</cp:revision>
  <dcterms:created xsi:type="dcterms:W3CDTF">2021-07-18T16:55:39Z</dcterms:created>
  <dcterms:modified xsi:type="dcterms:W3CDTF">2022-04-01T10:39:37Z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0x0101006E3F7AFDADC81C47A27F781F6402B2A6</vt:lpwstr>
  </property>
</Properties>
</file>